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aleway-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aleway-italic.fntdata"/><Relationship Id="rId10" Type="http://schemas.openxmlformats.org/officeDocument/2006/relationships/slide" Target="slides/slide6.xml"/><Relationship Id="rId32" Type="http://schemas.openxmlformats.org/officeDocument/2006/relationships/font" Target="fonts/Raleway-bold.fntdata"/><Relationship Id="rId13" Type="http://schemas.openxmlformats.org/officeDocument/2006/relationships/slide" Target="slides/slide9.xml"/><Relationship Id="rId35" Type="http://schemas.openxmlformats.org/officeDocument/2006/relationships/font" Target="fonts/Lato-regular.fntdata"/><Relationship Id="rId12" Type="http://schemas.openxmlformats.org/officeDocument/2006/relationships/slide" Target="slides/slide8.xml"/><Relationship Id="rId34" Type="http://schemas.openxmlformats.org/officeDocument/2006/relationships/font" Target="fonts/Raleway-boldItalic.fntdata"/><Relationship Id="rId15" Type="http://schemas.openxmlformats.org/officeDocument/2006/relationships/slide" Target="slides/slide11.xml"/><Relationship Id="rId37" Type="http://schemas.openxmlformats.org/officeDocument/2006/relationships/font" Target="fonts/Lato-italic.fntdata"/><Relationship Id="rId14" Type="http://schemas.openxmlformats.org/officeDocument/2006/relationships/slide" Target="slides/slide10.xml"/><Relationship Id="rId36" Type="http://schemas.openxmlformats.org/officeDocument/2006/relationships/font" Target="fonts/Lato-bold.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Lato-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2477724" y="415650"/>
            <a:ext cx="6244200" cy="0"/>
          </a:xfrm>
          <a:prstGeom prst="straightConnector1">
            <a:avLst/>
          </a:prstGeom>
          <a:noFill/>
          <a:ln cap="flat" cmpd="sng" w="38100">
            <a:solidFill>
              <a:schemeClr val="lt1"/>
            </a:solidFill>
            <a:prstDash val="solid"/>
            <a:round/>
            <a:headEnd len="med" w="med" type="none"/>
            <a:tailEnd len="med" w="med" type="none"/>
          </a:ln>
        </p:spPr>
      </p:cxnSp>
      <p:cxnSp>
        <p:nvCxnSpPr>
          <p:cNvPr id="11" name="Shape 11"/>
          <p:cNvCxnSpPr/>
          <p:nvPr/>
        </p:nvCxnSpPr>
        <p:spPr>
          <a:xfrm>
            <a:off x="2477724" y="4740000"/>
            <a:ext cx="6244200" cy="0"/>
          </a:xfrm>
          <a:prstGeom prst="straightConnector1">
            <a:avLst/>
          </a:prstGeom>
          <a:noFill/>
          <a:ln cap="flat" cmpd="sng" w="19050">
            <a:solidFill>
              <a:schemeClr val="lt1"/>
            </a:solidFill>
            <a:prstDash val="solid"/>
            <a:round/>
            <a:headEnd len="med" w="med" type="none"/>
            <a:tailEnd len="med" w="med" type="none"/>
          </a:ln>
        </p:spPr>
      </p:cxnSp>
      <p:cxnSp>
        <p:nvCxnSpPr>
          <p:cNvPr id="12" name="Shape 12"/>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13" name="Shape 13"/>
          <p:cNvSpPr txBox="1"/>
          <p:nvPr>
            <p:ph type="ctrTitle"/>
          </p:nvPr>
        </p:nvSpPr>
        <p:spPr>
          <a:xfrm>
            <a:off x="2371725" y="630225"/>
            <a:ext cx="6331500" cy="1542000"/>
          </a:xfrm>
          <a:prstGeom prst="rect">
            <a:avLst/>
          </a:prstGeom>
        </p:spPr>
        <p:txBody>
          <a:bodyPr anchorCtr="0" anchor="t"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14" name="Shape 14"/>
          <p:cNvSpPr txBox="1"/>
          <p:nvPr>
            <p:ph idx="1" type="subTitle"/>
          </p:nvPr>
        </p:nvSpPr>
        <p:spPr>
          <a:xfrm>
            <a:off x="2390266" y="3238450"/>
            <a:ext cx="6331500" cy="1241700"/>
          </a:xfrm>
          <a:prstGeom prst="rect">
            <a:avLst/>
          </a:prstGeom>
        </p:spPr>
        <p:txBody>
          <a:bodyPr anchorCtr="0" anchor="b" bIns="91425" lIns="91425" rIns="91425" tIns="91425"/>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5" name="Shape 1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60" name="Shape 60"/>
        <p:cNvGrpSpPr/>
        <p:nvPr/>
      </p:nvGrpSpPr>
      <p:grpSpPr>
        <a:xfrm>
          <a:off x="0" y="0"/>
          <a:ext cx="0" cy="0"/>
          <a:chOff x="0" y="0"/>
          <a:chExt cx="0" cy="0"/>
        </a:xfrm>
      </p:grpSpPr>
      <p:cxnSp>
        <p:nvCxnSpPr>
          <p:cNvPr id="61" name="Shape 61"/>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62" name="Shape 62"/>
          <p:cNvCxnSpPr/>
          <p:nvPr/>
        </p:nvCxnSpPr>
        <p:spPr>
          <a:xfrm>
            <a:off x="425200" y="415650"/>
            <a:ext cx="8296800" cy="0"/>
          </a:xfrm>
          <a:prstGeom prst="straightConnector1">
            <a:avLst/>
          </a:prstGeom>
          <a:noFill/>
          <a:ln cap="flat" cmpd="sng" w="38100">
            <a:solidFill>
              <a:schemeClr val="dk2"/>
            </a:solidFill>
            <a:prstDash val="solid"/>
            <a:round/>
            <a:headEnd len="med" w="med" type="none"/>
            <a:tailEnd len="med" w="med" type="none"/>
          </a:ln>
        </p:spPr>
      </p:cxnSp>
      <p:sp>
        <p:nvSpPr>
          <p:cNvPr id="63" name="Shape 63"/>
          <p:cNvSpPr txBox="1"/>
          <p:nvPr>
            <p:ph type="title"/>
          </p:nvPr>
        </p:nvSpPr>
        <p:spPr>
          <a:xfrm>
            <a:off x="853950" y="1304850"/>
            <a:ext cx="7436100" cy="1538400"/>
          </a:xfrm>
          <a:prstGeom prst="rect">
            <a:avLst/>
          </a:prstGeom>
        </p:spPr>
        <p:txBody>
          <a:bodyPr anchorCtr="0" anchor="ctr" bIns="91425" lIns="91425" rIns="91425" tIns="91425"/>
          <a:lstStyle>
            <a:lvl1pPr lvl="0" algn="ctr">
              <a:spcBef>
                <a:spcPts val="0"/>
              </a:spcBef>
              <a:buClr>
                <a:schemeClr val="dk1"/>
              </a:buClr>
              <a:buSzPct val="100000"/>
              <a:buFont typeface="Lato"/>
              <a:defRPr sz="9600">
                <a:solidFill>
                  <a:schemeClr val="dk1"/>
                </a:solidFill>
                <a:latin typeface="Lato"/>
                <a:ea typeface="Lato"/>
                <a:cs typeface="Lato"/>
                <a:sym typeface="Lato"/>
              </a:defRPr>
            </a:lvl1pPr>
            <a:lvl2pPr lvl="1" algn="ctr">
              <a:spcBef>
                <a:spcPts val="0"/>
              </a:spcBef>
              <a:buClr>
                <a:schemeClr val="dk1"/>
              </a:buClr>
              <a:buSzPct val="100000"/>
              <a:buFont typeface="Lato"/>
              <a:defRPr sz="9600">
                <a:solidFill>
                  <a:schemeClr val="dk1"/>
                </a:solidFill>
                <a:latin typeface="Lato"/>
                <a:ea typeface="Lato"/>
                <a:cs typeface="Lato"/>
                <a:sym typeface="Lato"/>
              </a:defRPr>
            </a:lvl2pPr>
            <a:lvl3pPr lvl="2" algn="ctr">
              <a:spcBef>
                <a:spcPts val="0"/>
              </a:spcBef>
              <a:buClr>
                <a:schemeClr val="dk1"/>
              </a:buClr>
              <a:buSzPct val="100000"/>
              <a:buFont typeface="Lato"/>
              <a:defRPr sz="9600">
                <a:solidFill>
                  <a:schemeClr val="dk1"/>
                </a:solidFill>
                <a:latin typeface="Lato"/>
                <a:ea typeface="Lato"/>
                <a:cs typeface="Lato"/>
                <a:sym typeface="Lato"/>
              </a:defRPr>
            </a:lvl3pPr>
            <a:lvl4pPr lvl="3" algn="ctr">
              <a:spcBef>
                <a:spcPts val="0"/>
              </a:spcBef>
              <a:buClr>
                <a:schemeClr val="dk1"/>
              </a:buClr>
              <a:buSzPct val="100000"/>
              <a:buFont typeface="Lato"/>
              <a:defRPr sz="9600">
                <a:solidFill>
                  <a:schemeClr val="dk1"/>
                </a:solidFill>
                <a:latin typeface="Lato"/>
                <a:ea typeface="Lato"/>
                <a:cs typeface="Lato"/>
                <a:sym typeface="Lato"/>
              </a:defRPr>
            </a:lvl4pPr>
            <a:lvl5pPr lvl="4" algn="ctr">
              <a:spcBef>
                <a:spcPts val="0"/>
              </a:spcBef>
              <a:buClr>
                <a:schemeClr val="dk1"/>
              </a:buClr>
              <a:buSzPct val="100000"/>
              <a:buFont typeface="Lato"/>
              <a:defRPr sz="9600">
                <a:solidFill>
                  <a:schemeClr val="dk1"/>
                </a:solidFill>
                <a:latin typeface="Lato"/>
                <a:ea typeface="Lato"/>
                <a:cs typeface="Lato"/>
                <a:sym typeface="Lato"/>
              </a:defRPr>
            </a:lvl5pPr>
            <a:lvl6pPr lvl="5" algn="ctr">
              <a:spcBef>
                <a:spcPts val="0"/>
              </a:spcBef>
              <a:buClr>
                <a:schemeClr val="dk1"/>
              </a:buClr>
              <a:buSzPct val="100000"/>
              <a:buFont typeface="Lato"/>
              <a:defRPr sz="9600">
                <a:solidFill>
                  <a:schemeClr val="dk1"/>
                </a:solidFill>
                <a:latin typeface="Lato"/>
                <a:ea typeface="Lato"/>
                <a:cs typeface="Lato"/>
                <a:sym typeface="Lato"/>
              </a:defRPr>
            </a:lvl6pPr>
            <a:lvl7pPr lvl="6" algn="ctr">
              <a:spcBef>
                <a:spcPts val="0"/>
              </a:spcBef>
              <a:buClr>
                <a:schemeClr val="dk1"/>
              </a:buClr>
              <a:buSzPct val="100000"/>
              <a:buFont typeface="Lato"/>
              <a:defRPr sz="9600">
                <a:solidFill>
                  <a:schemeClr val="dk1"/>
                </a:solidFill>
                <a:latin typeface="Lato"/>
                <a:ea typeface="Lato"/>
                <a:cs typeface="Lato"/>
                <a:sym typeface="Lato"/>
              </a:defRPr>
            </a:lvl7pPr>
            <a:lvl8pPr lvl="7" algn="ctr">
              <a:spcBef>
                <a:spcPts val="0"/>
              </a:spcBef>
              <a:buClr>
                <a:schemeClr val="dk1"/>
              </a:buClr>
              <a:buSzPct val="100000"/>
              <a:buFont typeface="Lato"/>
              <a:defRPr sz="9600">
                <a:solidFill>
                  <a:schemeClr val="dk1"/>
                </a:solidFill>
                <a:latin typeface="Lato"/>
                <a:ea typeface="Lato"/>
                <a:cs typeface="Lato"/>
                <a:sym typeface="Lato"/>
              </a:defRPr>
            </a:lvl8pPr>
            <a:lvl9pPr lvl="8" algn="ctr">
              <a:spcBef>
                <a:spcPts val="0"/>
              </a:spcBef>
              <a:buClr>
                <a:schemeClr val="dk1"/>
              </a:buClr>
              <a:buSzPct val="100000"/>
              <a:buFont typeface="Lato"/>
              <a:defRPr sz="9600">
                <a:solidFill>
                  <a:schemeClr val="dk1"/>
                </a:solidFill>
                <a:latin typeface="Lato"/>
                <a:ea typeface="Lato"/>
                <a:cs typeface="Lato"/>
                <a:sym typeface="Lato"/>
              </a:defRPr>
            </a:lvl9pPr>
          </a:lstStyle>
          <a:p/>
        </p:txBody>
      </p:sp>
      <p:sp>
        <p:nvSpPr>
          <p:cNvPr id="64" name="Shape 64"/>
          <p:cNvSpPr txBox="1"/>
          <p:nvPr>
            <p:ph idx="1" type="body"/>
          </p:nvPr>
        </p:nvSpPr>
        <p:spPr>
          <a:xfrm>
            <a:off x="853950" y="2919450"/>
            <a:ext cx="74361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5" name="Shape 6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6" name="Shape 66"/>
        <p:cNvGrpSpPr/>
        <p:nvPr/>
      </p:nvGrpSpPr>
      <p:grpSpPr>
        <a:xfrm>
          <a:off x="0" y="0"/>
          <a:ext cx="0" cy="0"/>
          <a:chOff x="0" y="0"/>
          <a:chExt cx="0" cy="0"/>
        </a:xfrm>
      </p:grpSpPr>
      <p:sp>
        <p:nvSpPr>
          <p:cNvPr id="67" name="Shape 6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6" name="Shape 16"/>
        <p:cNvGrpSpPr/>
        <p:nvPr/>
      </p:nvGrpSpPr>
      <p:grpSpPr>
        <a:xfrm>
          <a:off x="0" y="0"/>
          <a:ext cx="0" cy="0"/>
          <a:chOff x="0" y="0"/>
          <a:chExt cx="0" cy="0"/>
        </a:xfrm>
      </p:grpSpPr>
      <p:cxnSp>
        <p:nvCxnSpPr>
          <p:cNvPr id="17" name="Shape 17"/>
          <p:cNvCxnSpPr/>
          <p:nvPr/>
        </p:nvCxnSpPr>
        <p:spPr>
          <a:xfrm>
            <a:off x="425200" y="415650"/>
            <a:ext cx="8296800" cy="0"/>
          </a:xfrm>
          <a:prstGeom prst="straightConnector1">
            <a:avLst/>
          </a:prstGeom>
          <a:noFill/>
          <a:ln cap="flat" cmpd="sng" w="38100">
            <a:solidFill>
              <a:schemeClr val="lt1"/>
            </a:solidFill>
            <a:prstDash val="solid"/>
            <a:round/>
            <a:headEnd len="med" w="med" type="none"/>
            <a:tailEnd len="med" w="med" type="none"/>
          </a:ln>
        </p:spPr>
      </p:cxnSp>
      <p:cxnSp>
        <p:nvCxnSpPr>
          <p:cNvPr id="18" name="Shape 18"/>
          <p:cNvCxnSpPr/>
          <p:nvPr/>
        </p:nvCxnSpPr>
        <p:spPr>
          <a:xfrm>
            <a:off x="425200" y="4740000"/>
            <a:ext cx="8296800" cy="0"/>
          </a:xfrm>
          <a:prstGeom prst="straightConnector1">
            <a:avLst/>
          </a:prstGeom>
          <a:noFill/>
          <a:ln cap="flat" cmpd="sng" w="19050">
            <a:solidFill>
              <a:schemeClr val="lt1"/>
            </a:solidFill>
            <a:prstDash val="solid"/>
            <a:round/>
            <a:headEnd len="med" w="med" type="none"/>
            <a:tailEnd len="med" w="med" type="none"/>
          </a:ln>
        </p:spPr>
      </p:cxnSp>
      <p:sp>
        <p:nvSpPr>
          <p:cNvPr id="19" name="Shape 19"/>
          <p:cNvSpPr txBox="1"/>
          <p:nvPr>
            <p:ph type="title"/>
          </p:nvPr>
        </p:nvSpPr>
        <p:spPr>
          <a:xfrm>
            <a:off x="406425" y="1806825"/>
            <a:ext cx="8296800" cy="1542000"/>
          </a:xfrm>
          <a:prstGeom prst="rect">
            <a:avLst/>
          </a:prstGeom>
        </p:spPr>
        <p:txBody>
          <a:bodyPr anchorCtr="0" anchor="ctr" bIns="91425" lIns="91425" rIns="91425" tIns="91425"/>
          <a:lstStyle>
            <a:lvl1pPr lvl="0" algn="ctr">
              <a:spcBef>
                <a:spcPts val="0"/>
              </a:spcBef>
              <a:buClr>
                <a:schemeClr val="lt1"/>
              </a:buClr>
              <a:buSzPct val="100000"/>
              <a:defRPr sz="4800">
                <a:solidFill>
                  <a:schemeClr val="lt1"/>
                </a:solidFill>
              </a:defRPr>
            </a:lvl1pPr>
            <a:lvl2pPr lvl="1" algn="ctr">
              <a:spcBef>
                <a:spcPts val="0"/>
              </a:spcBef>
              <a:buClr>
                <a:schemeClr val="lt1"/>
              </a:buClr>
              <a:buSzPct val="100000"/>
              <a:defRPr sz="4800">
                <a:solidFill>
                  <a:schemeClr val="lt1"/>
                </a:solidFill>
              </a:defRPr>
            </a:lvl2pPr>
            <a:lvl3pPr lvl="2" algn="ctr">
              <a:spcBef>
                <a:spcPts val="0"/>
              </a:spcBef>
              <a:buClr>
                <a:schemeClr val="lt1"/>
              </a:buClr>
              <a:buSzPct val="100000"/>
              <a:defRPr sz="4800">
                <a:solidFill>
                  <a:schemeClr val="lt1"/>
                </a:solidFill>
              </a:defRPr>
            </a:lvl3pPr>
            <a:lvl4pPr lvl="3" algn="ctr">
              <a:spcBef>
                <a:spcPts val="0"/>
              </a:spcBef>
              <a:buClr>
                <a:schemeClr val="lt1"/>
              </a:buClr>
              <a:buSzPct val="100000"/>
              <a:defRPr sz="4800">
                <a:solidFill>
                  <a:schemeClr val="lt1"/>
                </a:solidFill>
              </a:defRPr>
            </a:lvl4pPr>
            <a:lvl5pPr lvl="4" algn="ctr">
              <a:spcBef>
                <a:spcPts val="0"/>
              </a:spcBef>
              <a:buClr>
                <a:schemeClr val="lt1"/>
              </a:buClr>
              <a:buSzPct val="100000"/>
              <a:defRPr sz="4800">
                <a:solidFill>
                  <a:schemeClr val="lt1"/>
                </a:solidFill>
              </a:defRPr>
            </a:lvl5pPr>
            <a:lvl6pPr lvl="5" algn="ctr">
              <a:spcBef>
                <a:spcPts val="0"/>
              </a:spcBef>
              <a:buClr>
                <a:schemeClr val="lt1"/>
              </a:buClr>
              <a:buSzPct val="100000"/>
              <a:defRPr sz="4800">
                <a:solidFill>
                  <a:schemeClr val="lt1"/>
                </a:solidFill>
              </a:defRPr>
            </a:lvl6pPr>
            <a:lvl7pPr lvl="6" algn="ctr">
              <a:spcBef>
                <a:spcPts val="0"/>
              </a:spcBef>
              <a:buClr>
                <a:schemeClr val="lt1"/>
              </a:buClr>
              <a:buSzPct val="100000"/>
              <a:defRPr sz="4800">
                <a:solidFill>
                  <a:schemeClr val="lt1"/>
                </a:solidFill>
              </a:defRPr>
            </a:lvl7pPr>
            <a:lvl8pPr lvl="7" algn="ctr">
              <a:spcBef>
                <a:spcPts val="0"/>
              </a:spcBef>
              <a:buClr>
                <a:schemeClr val="lt1"/>
              </a:buClr>
              <a:buSzPct val="100000"/>
              <a:defRPr sz="4800">
                <a:solidFill>
                  <a:schemeClr val="lt1"/>
                </a:solidFill>
              </a:defRPr>
            </a:lvl8pPr>
            <a:lvl9pPr lvl="8" algn="ctr">
              <a:spcBef>
                <a:spcPts val="0"/>
              </a:spcBef>
              <a:buClr>
                <a:schemeClr val="lt1"/>
              </a:buClr>
              <a:buSzPct val="100000"/>
              <a:defRPr sz="4800">
                <a:solidFill>
                  <a:schemeClr val="lt1"/>
                </a:solidFill>
              </a:defRPr>
            </a:lvl9pPr>
          </a:lstStyle>
          <a:p/>
        </p:txBody>
      </p:sp>
      <p:sp>
        <p:nvSpPr>
          <p:cNvPr id="20" name="Shape 20"/>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1" name="Shape 21"/>
        <p:cNvGrpSpPr/>
        <p:nvPr/>
      </p:nvGrpSpPr>
      <p:grpSpPr>
        <a:xfrm>
          <a:off x="0" y="0"/>
          <a:ext cx="0" cy="0"/>
          <a:chOff x="0" y="0"/>
          <a:chExt cx="0" cy="0"/>
        </a:xfrm>
      </p:grpSpPr>
      <p:cxnSp>
        <p:nvCxnSpPr>
          <p:cNvPr id="22" name="Shape 22"/>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23" name="Shape 23"/>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24" name="Shape 24"/>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25" name="Shape 25"/>
          <p:cNvSpPr txBox="1"/>
          <p:nvPr>
            <p:ph type="title"/>
          </p:nvPr>
        </p:nvSpPr>
        <p:spPr>
          <a:xfrm>
            <a:off x="2400250" y="575950"/>
            <a:ext cx="6321600" cy="635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2410112" y="1595775"/>
            <a:ext cx="6321600" cy="30023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8" name="Shape 28"/>
        <p:cNvGrpSpPr/>
        <p:nvPr/>
      </p:nvGrpSpPr>
      <p:grpSpPr>
        <a:xfrm>
          <a:off x="0" y="0"/>
          <a:ext cx="0" cy="0"/>
          <a:chOff x="0" y="0"/>
          <a:chExt cx="0" cy="0"/>
        </a:xfrm>
      </p:grpSpPr>
      <p:cxnSp>
        <p:nvCxnSpPr>
          <p:cNvPr id="29" name="Shape 29"/>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30" name="Shape 30"/>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31" name="Shape 31"/>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32" name="Shape 32"/>
          <p:cNvSpPr txBox="1"/>
          <p:nvPr>
            <p:ph type="title"/>
          </p:nvPr>
        </p:nvSpPr>
        <p:spPr>
          <a:xfrm>
            <a:off x="2400250" y="575950"/>
            <a:ext cx="6321600" cy="635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3" name="Shape 33"/>
          <p:cNvSpPr txBox="1"/>
          <p:nvPr>
            <p:ph idx="1" type="body"/>
          </p:nvPr>
        </p:nvSpPr>
        <p:spPr>
          <a:xfrm>
            <a:off x="2400302" y="1602675"/>
            <a:ext cx="3071400" cy="3002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2" type="body"/>
          </p:nvPr>
        </p:nvSpPr>
        <p:spPr>
          <a:xfrm>
            <a:off x="5650571" y="1602675"/>
            <a:ext cx="3071400" cy="3002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6" name="Shape 36"/>
        <p:cNvGrpSpPr/>
        <p:nvPr/>
      </p:nvGrpSpPr>
      <p:grpSpPr>
        <a:xfrm>
          <a:off x="0" y="0"/>
          <a:ext cx="0" cy="0"/>
          <a:chOff x="0" y="0"/>
          <a:chExt cx="0" cy="0"/>
        </a:xfrm>
      </p:grpSpPr>
      <p:sp>
        <p:nvSpPr>
          <p:cNvPr id="37" name="Shape 37"/>
          <p:cNvSpPr txBox="1"/>
          <p:nvPr>
            <p:ph type="title"/>
          </p:nvPr>
        </p:nvSpPr>
        <p:spPr>
          <a:xfrm>
            <a:off x="303300" y="411575"/>
            <a:ext cx="8520600" cy="6396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8" name="Shape 38"/>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9" name="Shape 39"/>
        <p:cNvGrpSpPr/>
        <p:nvPr/>
      </p:nvGrpSpPr>
      <p:grpSpPr>
        <a:xfrm>
          <a:off x="0" y="0"/>
          <a:ext cx="0" cy="0"/>
          <a:chOff x="0" y="0"/>
          <a:chExt cx="0" cy="0"/>
        </a:xfrm>
      </p:grpSpPr>
      <p:cxnSp>
        <p:nvCxnSpPr>
          <p:cNvPr id="40" name="Shape 40"/>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41" name="Shape 41"/>
          <p:cNvSpPr txBox="1"/>
          <p:nvPr>
            <p:ph type="title"/>
          </p:nvPr>
        </p:nvSpPr>
        <p:spPr>
          <a:xfrm>
            <a:off x="319500" y="936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2" name="Shape 42"/>
          <p:cNvSpPr txBox="1"/>
          <p:nvPr>
            <p:ph idx="1" type="body"/>
          </p:nvPr>
        </p:nvSpPr>
        <p:spPr>
          <a:xfrm>
            <a:off x="319500" y="1846803"/>
            <a:ext cx="2808000" cy="28062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3" name="Shape 43"/>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44" name="Shape 44"/>
        <p:cNvGrpSpPr/>
        <p:nvPr/>
      </p:nvGrpSpPr>
      <p:grpSpPr>
        <a:xfrm>
          <a:off x="0" y="0"/>
          <a:ext cx="0" cy="0"/>
          <a:chOff x="0" y="0"/>
          <a:chExt cx="0" cy="0"/>
        </a:xfrm>
      </p:grpSpPr>
      <p:cxnSp>
        <p:nvCxnSpPr>
          <p:cNvPr id="45" name="Shape 45"/>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46" name="Shape 46"/>
          <p:cNvSpPr txBox="1"/>
          <p:nvPr>
            <p:ph type="title"/>
          </p:nvPr>
        </p:nvSpPr>
        <p:spPr>
          <a:xfrm>
            <a:off x="283103" y="712140"/>
            <a:ext cx="6244200" cy="38355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47" name="Shape 4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8" name="Shape 48"/>
        <p:cNvGrpSpPr/>
        <p:nvPr/>
      </p:nvGrpSpPr>
      <p:grpSpPr>
        <a:xfrm>
          <a:off x="0" y="0"/>
          <a:ext cx="0" cy="0"/>
          <a:chOff x="0" y="0"/>
          <a:chExt cx="0" cy="0"/>
        </a:xfrm>
      </p:grpSpPr>
      <p:sp>
        <p:nvSpPr>
          <p:cNvPr id="49" name="Shape 49"/>
          <p:cNvSpPr/>
          <p:nvPr/>
        </p:nvSpPr>
        <p:spPr>
          <a:xfrm>
            <a:off x="4572000" y="12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50" name="Shape 5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51" name="Shape 51"/>
          <p:cNvSpPr txBox="1"/>
          <p:nvPr>
            <p:ph type="title"/>
          </p:nvPr>
        </p:nvSpPr>
        <p:spPr>
          <a:xfrm>
            <a:off x="265500" y="1397350"/>
            <a:ext cx="4045200" cy="1318200"/>
          </a:xfrm>
          <a:prstGeom prst="rect">
            <a:avLst/>
          </a:prstGeom>
        </p:spPr>
        <p:txBody>
          <a:bodyPr anchorCtr="0" anchor="b" bIns="91425" lIns="91425" rIns="91425" tIns="91425"/>
          <a:lstStyle>
            <a:lvl1pPr lvl="0" algn="ctr">
              <a:spcBef>
                <a:spcPts val="0"/>
              </a:spcBef>
              <a:buClr>
                <a:schemeClr val="dk1"/>
              </a:buClr>
              <a:buSzPct val="100000"/>
              <a:defRPr sz="3600">
                <a:solidFill>
                  <a:schemeClr val="dk1"/>
                </a:solidFill>
              </a:defRPr>
            </a:lvl1pPr>
            <a:lvl2pPr lvl="1" algn="ctr">
              <a:spcBef>
                <a:spcPts val="0"/>
              </a:spcBef>
              <a:buClr>
                <a:schemeClr val="dk1"/>
              </a:buClr>
              <a:buSzPct val="100000"/>
              <a:defRPr sz="3600">
                <a:solidFill>
                  <a:schemeClr val="dk1"/>
                </a:solidFill>
              </a:defRPr>
            </a:lvl2pPr>
            <a:lvl3pPr lvl="2" algn="ctr">
              <a:spcBef>
                <a:spcPts val="0"/>
              </a:spcBef>
              <a:buClr>
                <a:schemeClr val="dk1"/>
              </a:buClr>
              <a:buSzPct val="100000"/>
              <a:defRPr sz="3600">
                <a:solidFill>
                  <a:schemeClr val="dk1"/>
                </a:solidFill>
              </a:defRPr>
            </a:lvl3pPr>
            <a:lvl4pPr lvl="3" algn="ctr">
              <a:spcBef>
                <a:spcPts val="0"/>
              </a:spcBef>
              <a:buClr>
                <a:schemeClr val="dk1"/>
              </a:buClr>
              <a:buSzPct val="100000"/>
              <a:defRPr sz="3600">
                <a:solidFill>
                  <a:schemeClr val="dk1"/>
                </a:solidFill>
              </a:defRPr>
            </a:lvl4pPr>
            <a:lvl5pPr lvl="4" algn="ctr">
              <a:spcBef>
                <a:spcPts val="0"/>
              </a:spcBef>
              <a:buClr>
                <a:schemeClr val="dk1"/>
              </a:buClr>
              <a:buSzPct val="100000"/>
              <a:defRPr sz="3600">
                <a:solidFill>
                  <a:schemeClr val="dk1"/>
                </a:solidFill>
              </a:defRPr>
            </a:lvl5pPr>
            <a:lvl6pPr lvl="5" algn="ctr">
              <a:spcBef>
                <a:spcPts val="0"/>
              </a:spcBef>
              <a:buClr>
                <a:schemeClr val="dk1"/>
              </a:buClr>
              <a:buSzPct val="100000"/>
              <a:defRPr sz="3600">
                <a:solidFill>
                  <a:schemeClr val="dk1"/>
                </a:solidFill>
              </a:defRPr>
            </a:lvl6pPr>
            <a:lvl7pPr lvl="6" algn="ctr">
              <a:spcBef>
                <a:spcPts val="0"/>
              </a:spcBef>
              <a:buClr>
                <a:schemeClr val="dk1"/>
              </a:buClr>
              <a:buSzPct val="100000"/>
              <a:defRPr sz="3600">
                <a:solidFill>
                  <a:schemeClr val="dk1"/>
                </a:solidFill>
              </a:defRPr>
            </a:lvl7pPr>
            <a:lvl8pPr lvl="7" algn="ctr">
              <a:spcBef>
                <a:spcPts val="0"/>
              </a:spcBef>
              <a:buClr>
                <a:schemeClr val="dk1"/>
              </a:buClr>
              <a:buSzPct val="100000"/>
              <a:defRPr sz="3600">
                <a:solidFill>
                  <a:schemeClr val="dk1"/>
                </a:solidFill>
              </a:defRPr>
            </a:lvl8pPr>
            <a:lvl9pPr lvl="8" algn="ctr">
              <a:spcBef>
                <a:spcPts val="0"/>
              </a:spcBef>
              <a:buClr>
                <a:schemeClr val="dk1"/>
              </a:buClr>
              <a:buSzPct val="100000"/>
              <a:defRPr sz="3600">
                <a:solidFill>
                  <a:schemeClr val="dk1"/>
                </a:solidFill>
              </a:defRPr>
            </a:lvl9pPr>
          </a:lstStyle>
          <a:p/>
        </p:txBody>
      </p:sp>
      <p:sp>
        <p:nvSpPr>
          <p:cNvPr id="52" name="Shape 52"/>
          <p:cNvSpPr txBox="1"/>
          <p:nvPr>
            <p:ph idx="1" type="subTitle"/>
          </p:nvPr>
        </p:nvSpPr>
        <p:spPr>
          <a:xfrm>
            <a:off x="265500" y="2735370"/>
            <a:ext cx="4045200" cy="1345499"/>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3" name="Shape 53"/>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4" name="Shape 54"/>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5" name="Shape 55"/>
        <p:cNvGrpSpPr/>
        <p:nvPr/>
      </p:nvGrpSpPr>
      <p:grpSpPr>
        <a:xfrm>
          <a:off x="0" y="0"/>
          <a:ext cx="0" cy="0"/>
          <a:chOff x="0" y="0"/>
          <a:chExt cx="0" cy="0"/>
        </a:xfrm>
      </p:grpSpPr>
      <p:cxnSp>
        <p:nvCxnSpPr>
          <p:cNvPr id="56" name="Shape 56"/>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57" name="Shape 57"/>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58" name="Shape 58"/>
          <p:cNvSpPr txBox="1"/>
          <p:nvPr>
            <p:ph idx="1" type="body"/>
          </p:nvPr>
        </p:nvSpPr>
        <p:spPr>
          <a:xfrm>
            <a:off x="328017" y="4226025"/>
            <a:ext cx="8388600" cy="3936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59" name="Shape 59"/>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s"/>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2400250" y="575950"/>
            <a:ext cx="6321600" cy="635400"/>
          </a:xfrm>
          <a:prstGeom prst="rect">
            <a:avLst/>
          </a:prstGeom>
          <a:noFill/>
          <a:ln>
            <a:noFill/>
          </a:ln>
        </p:spPr>
        <p:txBody>
          <a:bodyPr anchorCtr="0" anchor="t" bIns="91425" lIns="91425" rIns="91425" tIns="91425"/>
          <a:lstStyle>
            <a:lvl1pPr lvl="0">
              <a:spcBef>
                <a:spcPts val="0"/>
              </a:spcBef>
              <a:buClr>
                <a:schemeClr val="dk2"/>
              </a:buClr>
              <a:buSzPct val="100000"/>
              <a:buFont typeface="Raleway"/>
              <a:buNone/>
              <a:defRPr b="1" sz="3000">
                <a:solidFill>
                  <a:schemeClr val="dk2"/>
                </a:solidFill>
                <a:latin typeface="Raleway"/>
                <a:ea typeface="Raleway"/>
                <a:cs typeface="Raleway"/>
                <a:sym typeface="Raleway"/>
              </a:defRPr>
            </a:lvl1pPr>
            <a:lvl2pPr lvl="1">
              <a:spcBef>
                <a:spcPts val="0"/>
              </a:spcBef>
              <a:buClr>
                <a:schemeClr val="dk2"/>
              </a:buClr>
              <a:buSzPct val="100000"/>
              <a:buFont typeface="Raleway"/>
              <a:buNone/>
              <a:defRPr b="1" sz="3000">
                <a:solidFill>
                  <a:schemeClr val="dk2"/>
                </a:solidFill>
                <a:latin typeface="Raleway"/>
                <a:ea typeface="Raleway"/>
                <a:cs typeface="Raleway"/>
                <a:sym typeface="Raleway"/>
              </a:defRPr>
            </a:lvl2pPr>
            <a:lvl3pPr lvl="2">
              <a:spcBef>
                <a:spcPts val="0"/>
              </a:spcBef>
              <a:buClr>
                <a:schemeClr val="dk2"/>
              </a:buClr>
              <a:buSzPct val="100000"/>
              <a:buFont typeface="Raleway"/>
              <a:buNone/>
              <a:defRPr b="1" sz="3000">
                <a:solidFill>
                  <a:schemeClr val="dk2"/>
                </a:solidFill>
                <a:latin typeface="Raleway"/>
                <a:ea typeface="Raleway"/>
                <a:cs typeface="Raleway"/>
                <a:sym typeface="Raleway"/>
              </a:defRPr>
            </a:lvl3pPr>
            <a:lvl4pPr lvl="3">
              <a:spcBef>
                <a:spcPts val="0"/>
              </a:spcBef>
              <a:buClr>
                <a:schemeClr val="dk2"/>
              </a:buClr>
              <a:buSzPct val="100000"/>
              <a:buFont typeface="Raleway"/>
              <a:buNone/>
              <a:defRPr b="1" sz="3000">
                <a:solidFill>
                  <a:schemeClr val="dk2"/>
                </a:solidFill>
                <a:latin typeface="Raleway"/>
                <a:ea typeface="Raleway"/>
                <a:cs typeface="Raleway"/>
                <a:sym typeface="Raleway"/>
              </a:defRPr>
            </a:lvl4pPr>
            <a:lvl5pPr lvl="4">
              <a:spcBef>
                <a:spcPts val="0"/>
              </a:spcBef>
              <a:buClr>
                <a:schemeClr val="dk2"/>
              </a:buClr>
              <a:buSzPct val="100000"/>
              <a:buFont typeface="Raleway"/>
              <a:buNone/>
              <a:defRPr b="1" sz="3000">
                <a:solidFill>
                  <a:schemeClr val="dk2"/>
                </a:solidFill>
                <a:latin typeface="Raleway"/>
                <a:ea typeface="Raleway"/>
                <a:cs typeface="Raleway"/>
                <a:sym typeface="Raleway"/>
              </a:defRPr>
            </a:lvl5pPr>
            <a:lvl6pPr lvl="5">
              <a:spcBef>
                <a:spcPts val="0"/>
              </a:spcBef>
              <a:buClr>
                <a:schemeClr val="dk2"/>
              </a:buClr>
              <a:buSzPct val="100000"/>
              <a:buFont typeface="Raleway"/>
              <a:buNone/>
              <a:defRPr b="1" sz="3000">
                <a:solidFill>
                  <a:schemeClr val="dk2"/>
                </a:solidFill>
                <a:latin typeface="Raleway"/>
                <a:ea typeface="Raleway"/>
                <a:cs typeface="Raleway"/>
                <a:sym typeface="Raleway"/>
              </a:defRPr>
            </a:lvl6pPr>
            <a:lvl7pPr lvl="6">
              <a:spcBef>
                <a:spcPts val="0"/>
              </a:spcBef>
              <a:buClr>
                <a:schemeClr val="dk2"/>
              </a:buClr>
              <a:buSzPct val="100000"/>
              <a:buFont typeface="Raleway"/>
              <a:buNone/>
              <a:defRPr b="1" sz="3000">
                <a:solidFill>
                  <a:schemeClr val="dk2"/>
                </a:solidFill>
                <a:latin typeface="Raleway"/>
                <a:ea typeface="Raleway"/>
                <a:cs typeface="Raleway"/>
                <a:sym typeface="Raleway"/>
              </a:defRPr>
            </a:lvl7pPr>
            <a:lvl8pPr lvl="7">
              <a:spcBef>
                <a:spcPts val="0"/>
              </a:spcBef>
              <a:buClr>
                <a:schemeClr val="dk2"/>
              </a:buClr>
              <a:buSzPct val="100000"/>
              <a:buFont typeface="Raleway"/>
              <a:buNone/>
              <a:defRPr b="1" sz="3000">
                <a:solidFill>
                  <a:schemeClr val="dk2"/>
                </a:solidFill>
                <a:latin typeface="Raleway"/>
                <a:ea typeface="Raleway"/>
                <a:cs typeface="Raleway"/>
                <a:sym typeface="Raleway"/>
              </a:defRPr>
            </a:lvl8pPr>
            <a:lvl9pPr lvl="8">
              <a:spcBef>
                <a:spcPts val="0"/>
              </a:spcBef>
              <a:buClr>
                <a:schemeClr val="dk2"/>
              </a:buClr>
              <a:buSzPct val="100000"/>
              <a:buFont typeface="Raleway"/>
              <a:buNone/>
              <a:defRPr b="1" sz="3000">
                <a:solidFill>
                  <a:schemeClr val="dk2"/>
                </a:solidFill>
                <a:latin typeface="Raleway"/>
                <a:ea typeface="Raleway"/>
                <a:cs typeface="Raleway"/>
                <a:sym typeface="Raleway"/>
              </a:defRPr>
            </a:lvl9pPr>
          </a:lstStyle>
          <a:p/>
        </p:txBody>
      </p:sp>
      <p:sp>
        <p:nvSpPr>
          <p:cNvPr id="7" name="Shape 7"/>
          <p:cNvSpPr txBox="1"/>
          <p:nvPr>
            <p:ph idx="1" type="body"/>
          </p:nvPr>
        </p:nvSpPr>
        <p:spPr>
          <a:xfrm>
            <a:off x="2410112" y="1595775"/>
            <a:ext cx="6321600" cy="3002399"/>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Lato"/>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Font typeface="Lato"/>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Font typeface="Lato"/>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Font typeface="Lato"/>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Font typeface="Lato"/>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Font typeface="Lato"/>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Font typeface="Lato"/>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Font typeface="Lato"/>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Font typeface="Lato"/>
              <a:defRPr>
                <a:solidFill>
                  <a:schemeClr val="dk2"/>
                </a:solidFill>
                <a:latin typeface="Lato"/>
                <a:ea typeface="Lato"/>
                <a:cs typeface="Lato"/>
                <a:sym typeface="Lato"/>
              </a:defRPr>
            </a:lvl9pPr>
          </a:lstStyle>
          <a:p/>
        </p:txBody>
      </p:sp>
      <p:sp>
        <p:nvSpPr>
          <p:cNvPr id="8" name="Shape 8"/>
          <p:cNvSpPr txBox="1"/>
          <p:nvPr>
            <p:ph idx="12" type="sldNum"/>
          </p:nvPr>
        </p:nvSpPr>
        <p:spPr>
          <a:xfrm>
            <a:off x="8497999" y="4688758"/>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s"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www.cachefly.com/podcasts.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aws.amazon.com/de/s3/" TargetMode="External"/><Relationship Id="rId4"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techcrunch.com/2015/01/10/music-is-a-mobile-linchpin/" TargetMode="Externa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it.wikipedia.org/wiki/Spotify" TargetMode="External"/><Relationship Id="rId4" Type="http://schemas.openxmlformats.org/officeDocument/2006/relationships/hyperlink" Target="https://labs.spotify.com/2013/03/15/backend-infrastructure-at-spotify/" TargetMode="External"/><Relationship Id="rId9" Type="http://schemas.openxmlformats.org/officeDocument/2006/relationships/image" Target="../media/image00.png"/><Relationship Id="rId5" Type="http://schemas.openxmlformats.org/officeDocument/2006/relationships/hyperlink" Target="http://www.slideshare.net/davidpoblador/spotify-bcn2013slideshare" TargetMode="External"/><Relationship Id="rId6" Type="http://schemas.openxmlformats.org/officeDocument/2006/relationships/hyperlink" Target="https://aws.amazon.com/es/solutions/case-studies/spotify/" TargetMode="External"/><Relationship Id="rId7" Type="http://schemas.openxmlformats.org/officeDocument/2006/relationships/hyperlink" Target="http://www.ubergizmo.com/2015/01/52-of-spotify-users-use-the-service-via-their-mobile-device/" TargetMode="External"/><Relationship Id="rId8" Type="http://schemas.openxmlformats.org/officeDocument/2006/relationships/hyperlink" Target="http://techcrunch.com/2015/01/10/music-is-a-mobile-linchpi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es.wikipedia.org/wiki/Streaming" TargetMode="External"/><Relationship Id="rId4" Type="http://schemas.openxmlformats.org/officeDocument/2006/relationships/image" Target="../media/image09.png"/><Relationship Id="rId5" Type="http://schemas.openxmlformats.org/officeDocument/2006/relationships/hyperlink" Target="https://es.wikipedia.org/wiki/Lista_de_reproducci%C3%B3n" TargetMode="External"/></Relationships>
</file>

<file path=ppt/slides/_rels/slide4.xml.rels><?xml version="1.0" encoding="UTF-8" standalone="yes"?><Relationships xmlns="http://schemas.openxmlformats.org/package/2006/relationships"><Relationship Id="rId11" Type="http://schemas.openxmlformats.org/officeDocument/2006/relationships/hyperlink" Target="https://es.wikipedia.org/wiki/2008" TargetMode="External"/><Relationship Id="rId10" Type="http://schemas.openxmlformats.org/officeDocument/2006/relationships/hyperlink" Target="https://es.wikipedia.org/wiki/7_de_octubre" TargetMode="External"/><Relationship Id="rId13" Type="http://schemas.openxmlformats.org/officeDocument/2006/relationships/image" Target="../media/image02.png"/><Relationship Id="rId12" Type="http://schemas.openxmlformats.org/officeDocument/2006/relationships/hyperlink" Target="https://es.wikipedia.org/wiki/2009"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es.wikipedia.org/wiki/Universal_Music" TargetMode="External"/><Relationship Id="rId4" Type="http://schemas.openxmlformats.org/officeDocument/2006/relationships/hyperlink" Target="https://es.wikipedia.org/wiki/Sony_BMG" TargetMode="External"/><Relationship Id="rId9" Type="http://schemas.openxmlformats.org/officeDocument/2006/relationships/hyperlink" Target="https://es.wikipedia.org/wiki/Estocolmo" TargetMode="External"/><Relationship Id="rId5" Type="http://schemas.openxmlformats.org/officeDocument/2006/relationships/hyperlink" Target="https://es.wikipedia.org/wiki/EMI_Music" TargetMode="External"/><Relationship Id="rId6" Type="http://schemas.openxmlformats.org/officeDocument/2006/relationships/hyperlink" Target="https://es.wikipedia.org/wiki/Hollywood_Records" TargetMode="External"/><Relationship Id="rId7" Type="http://schemas.openxmlformats.org/officeDocument/2006/relationships/hyperlink" Target="https://es.wikipedia.org/wiki/Interscope_Records" TargetMode="External"/><Relationship Id="rId8" Type="http://schemas.openxmlformats.org/officeDocument/2006/relationships/hyperlink" Target="https://es.wikipedia.org/wiki/Warner_Music"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6.png"/><Relationship Id="rId4" Type="http://schemas.openxmlformats.org/officeDocument/2006/relationships/image" Target="../media/image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3D05F"/>
        </a:solidFill>
      </p:bgPr>
    </p:bg>
    <p:spTree>
      <p:nvGrpSpPr>
        <p:cNvPr id="71" name="Shape 71"/>
        <p:cNvGrpSpPr/>
        <p:nvPr/>
      </p:nvGrpSpPr>
      <p:grpSpPr>
        <a:xfrm>
          <a:off x="0" y="0"/>
          <a:ext cx="0" cy="0"/>
          <a:chOff x="0" y="0"/>
          <a:chExt cx="0" cy="0"/>
        </a:xfrm>
      </p:grpSpPr>
      <p:sp>
        <p:nvSpPr>
          <p:cNvPr id="72" name="Shape 72"/>
          <p:cNvSpPr txBox="1"/>
          <p:nvPr>
            <p:ph type="ctrTitle"/>
          </p:nvPr>
        </p:nvSpPr>
        <p:spPr>
          <a:xfrm>
            <a:off x="2340450" y="765225"/>
            <a:ext cx="6331500" cy="1771800"/>
          </a:xfrm>
          <a:prstGeom prst="rect">
            <a:avLst/>
          </a:prstGeom>
        </p:spPr>
        <p:txBody>
          <a:bodyPr anchorCtr="0" anchor="t" bIns="91425" lIns="91425" rIns="91425" tIns="91425">
            <a:noAutofit/>
          </a:bodyPr>
          <a:lstStyle/>
          <a:p>
            <a:pPr lvl="0" rtl="0" algn="ctr">
              <a:spcBef>
                <a:spcPts val="0"/>
              </a:spcBef>
              <a:buNone/>
            </a:pPr>
            <a:r>
              <a:rPr lang="es" sz="6000">
                <a:solidFill>
                  <a:srgbClr val="000000"/>
                </a:solidFill>
              </a:rPr>
              <a:t>Spotify Music</a:t>
            </a:r>
          </a:p>
          <a:p>
            <a:pPr lvl="0" rtl="0" algn="l">
              <a:spcBef>
                <a:spcPts val="0"/>
              </a:spcBef>
              <a:buNone/>
            </a:pPr>
            <a:r>
              <a:t/>
            </a:r>
            <a:endParaRPr sz="1800">
              <a:solidFill>
                <a:srgbClr val="000000"/>
              </a:solidFill>
            </a:endParaRPr>
          </a:p>
          <a:p>
            <a:pPr lvl="0" rtl="0" algn="ctr">
              <a:spcBef>
                <a:spcPts val="0"/>
              </a:spcBef>
              <a:buNone/>
            </a:pPr>
            <a:r>
              <a:rPr b="0" lang="es">
                <a:solidFill>
                  <a:srgbClr val="FFFFFF"/>
                </a:solidFill>
              </a:rPr>
              <a:t>Infraestructura</a:t>
            </a:r>
          </a:p>
        </p:txBody>
      </p:sp>
      <p:pic>
        <p:nvPicPr>
          <p:cNvPr id="73" name="Shape 73"/>
          <p:cNvPicPr preferRelativeResize="0"/>
          <p:nvPr/>
        </p:nvPicPr>
        <p:blipFill>
          <a:blip r:embed="rId3">
            <a:alphaModFix/>
          </a:blip>
          <a:stretch>
            <a:fillRect/>
          </a:stretch>
        </p:blipFill>
        <p:spPr>
          <a:xfrm>
            <a:off x="125387" y="708762"/>
            <a:ext cx="2143125" cy="2143125"/>
          </a:xfrm>
          <a:prstGeom prst="rect">
            <a:avLst/>
          </a:prstGeom>
          <a:noFill/>
          <a:ln>
            <a:noFill/>
          </a:ln>
        </p:spPr>
      </p:pic>
      <p:sp>
        <p:nvSpPr>
          <p:cNvPr id="74" name="Shape 74"/>
          <p:cNvSpPr txBox="1"/>
          <p:nvPr/>
        </p:nvSpPr>
        <p:spPr>
          <a:xfrm>
            <a:off x="3484075" y="3554625"/>
            <a:ext cx="5264100" cy="778500"/>
          </a:xfrm>
          <a:prstGeom prst="rect">
            <a:avLst/>
          </a:prstGeom>
          <a:noFill/>
          <a:ln>
            <a:noFill/>
          </a:ln>
        </p:spPr>
        <p:txBody>
          <a:bodyPr anchorCtr="0" anchor="t" bIns="91425" lIns="91425" rIns="91425" tIns="91425">
            <a:noAutofit/>
          </a:bodyPr>
          <a:lstStyle/>
          <a:p>
            <a:pPr lvl="0" algn="r">
              <a:spcBef>
                <a:spcPts val="0"/>
              </a:spcBef>
              <a:buNone/>
            </a:pPr>
            <a:r>
              <a:rPr lang="es" sz="1700">
                <a:latin typeface="Raleway"/>
                <a:ea typeface="Raleway"/>
                <a:cs typeface="Raleway"/>
                <a:sym typeface="Raleway"/>
              </a:rPr>
              <a:t>Shani Dana Guetta</a:t>
            </a:r>
          </a:p>
          <a:p>
            <a:pPr lvl="0" rtl="0" algn="r">
              <a:spcBef>
                <a:spcPts val="0"/>
              </a:spcBef>
              <a:buNone/>
            </a:pPr>
            <a:r>
              <a:rPr lang="es" sz="1700">
                <a:latin typeface="Raleway"/>
                <a:ea typeface="Raleway"/>
                <a:cs typeface="Raleway"/>
                <a:sym typeface="Raleway"/>
              </a:rPr>
              <a:t>Javier Garcia Mancilla</a:t>
            </a:r>
          </a:p>
          <a:p>
            <a:pPr lvl="0" rtl="0" algn="r">
              <a:spcBef>
                <a:spcPts val="0"/>
              </a:spcBef>
              <a:buNone/>
            </a:pPr>
            <a:r>
              <a:t/>
            </a:r>
            <a:endParaRPr sz="1700">
              <a:latin typeface="Raleway"/>
              <a:ea typeface="Raleway"/>
              <a:cs typeface="Raleway"/>
              <a:sym typeface="Raleway"/>
            </a:endParaRPr>
          </a:p>
          <a:p>
            <a:pPr lvl="0" algn="r">
              <a:spcBef>
                <a:spcPts val="0"/>
              </a:spcBef>
              <a:buNone/>
            </a:pPr>
            <a:r>
              <a:rPr lang="es" sz="1700">
                <a:latin typeface="Raleway"/>
                <a:ea typeface="Raleway"/>
                <a:cs typeface="Raleway"/>
                <a:sym typeface="Raleway"/>
              </a:rPr>
              <a:t>Servidores Web de Altas Prestaciones </a:t>
            </a: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3D05F"/>
        </a:solidFill>
      </p:bgPr>
    </p:bg>
    <p:spTree>
      <p:nvGrpSpPr>
        <p:cNvPr id="146" name="Shape 146"/>
        <p:cNvGrpSpPr/>
        <p:nvPr/>
      </p:nvGrpSpPr>
      <p:grpSpPr>
        <a:xfrm>
          <a:off x="0" y="0"/>
          <a:ext cx="0" cy="0"/>
          <a:chOff x="0" y="0"/>
          <a:chExt cx="0" cy="0"/>
        </a:xfrm>
      </p:grpSpPr>
      <p:sp>
        <p:nvSpPr>
          <p:cNvPr id="147" name="Shape 147"/>
          <p:cNvSpPr txBox="1"/>
          <p:nvPr/>
        </p:nvSpPr>
        <p:spPr>
          <a:xfrm>
            <a:off x="311700" y="1799150"/>
            <a:ext cx="4008900" cy="25995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s" sz="2000">
                <a:solidFill>
                  <a:srgbClr val="FFFFFF"/>
                </a:solidFill>
                <a:latin typeface="Raleway"/>
                <a:ea typeface="Raleway"/>
                <a:cs typeface="Raleway"/>
                <a:sym typeface="Raleway"/>
              </a:rPr>
              <a:t>La música de Spotify puede llegar al usuario a través de 4 servicios:</a:t>
            </a:r>
          </a:p>
          <a:p>
            <a:pPr indent="0" lvl="0" marL="0" rtl="0">
              <a:lnSpc>
                <a:spcPct val="115000"/>
              </a:lnSpc>
              <a:spcBef>
                <a:spcPts val="0"/>
              </a:spcBef>
              <a:buNone/>
            </a:pPr>
            <a:r>
              <a:t/>
            </a:r>
            <a:endParaRPr sz="1000">
              <a:solidFill>
                <a:srgbClr val="FFFFFF"/>
              </a:solidFill>
              <a:latin typeface="Raleway"/>
              <a:ea typeface="Raleway"/>
              <a:cs typeface="Raleway"/>
              <a:sym typeface="Raleway"/>
            </a:endParaRPr>
          </a:p>
          <a:p>
            <a:pPr indent="-355600" lvl="0" marL="457200" rtl="0">
              <a:lnSpc>
                <a:spcPct val="115000"/>
              </a:lnSpc>
              <a:spcBef>
                <a:spcPts val="0"/>
              </a:spcBef>
              <a:buClr>
                <a:srgbClr val="FFFFFF"/>
              </a:buClr>
              <a:buSzPct val="100000"/>
              <a:buFont typeface="Raleway"/>
              <a:buChar char="❏"/>
            </a:pPr>
            <a:r>
              <a:rPr lang="es" sz="2000">
                <a:solidFill>
                  <a:srgbClr val="FFFFFF"/>
                </a:solidFill>
                <a:latin typeface="Raleway"/>
                <a:ea typeface="Raleway"/>
                <a:cs typeface="Raleway"/>
                <a:sym typeface="Raleway"/>
              </a:rPr>
              <a:t>Spotify Servers.</a:t>
            </a:r>
          </a:p>
          <a:p>
            <a:pPr indent="-355600" lvl="0" marL="457200" rtl="0">
              <a:lnSpc>
                <a:spcPct val="115000"/>
              </a:lnSpc>
              <a:spcBef>
                <a:spcPts val="0"/>
              </a:spcBef>
              <a:buClr>
                <a:srgbClr val="FFFFFF"/>
              </a:buClr>
              <a:buSzPct val="100000"/>
              <a:buFont typeface="Raleway"/>
              <a:buChar char="❏"/>
            </a:pPr>
            <a:r>
              <a:rPr lang="es" sz="2000">
                <a:solidFill>
                  <a:srgbClr val="FFFFFF"/>
                </a:solidFill>
                <a:latin typeface="Raleway"/>
                <a:ea typeface="Raleway"/>
                <a:cs typeface="Raleway"/>
                <a:sym typeface="Raleway"/>
              </a:rPr>
              <a:t>P2P Network y Caché Local</a:t>
            </a:r>
          </a:p>
          <a:p>
            <a:pPr indent="-355600" lvl="0" marL="457200" rtl="0">
              <a:lnSpc>
                <a:spcPct val="115000"/>
              </a:lnSpc>
              <a:spcBef>
                <a:spcPts val="0"/>
              </a:spcBef>
              <a:buClr>
                <a:srgbClr val="FFFFFF"/>
              </a:buClr>
              <a:buSzPct val="100000"/>
              <a:buFont typeface="Raleway"/>
              <a:buChar char="❏"/>
            </a:pPr>
            <a:r>
              <a:rPr lang="es" sz="2000">
                <a:solidFill>
                  <a:srgbClr val="FFFFFF"/>
                </a:solidFill>
                <a:latin typeface="Raleway"/>
                <a:ea typeface="Raleway"/>
                <a:cs typeface="Raleway"/>
                <a:sym typeface="Raleway"/>
              </a:rPr>
              <a:t>CDN</a:t>
            </a:r>
          </a:p>
          <a:p>
            <a:pPr indent="-355600" lvl="0" marL="457200" rtl="0">
              <a:lnSpc>
                <a:spcPct val="115000"/>
              </a:lnSpc>
              <a:spcBef>
                <a:spcPts val="0"/>
              </a:spcBef>
              <a:buClr>
                <a:srgbClr val="FFFFFF"/>
              </a:buClr>
              <a:buSzPct val="100000"/>
              <a:buFont typeface="Raleway"/>
              <a:buChar char="❏"/>
            </a:pPr>
            <a:r>
              <a:rPr lang="es" sz="2000">
                <a:solidFill>
                  <a:srgbClr val="FFFFFF"/>
                </a:solidFill>
                <a:latin typeface="Raleway"/>
                <a:ea typeface="Raleway"/>
                <a:cs typeface="Raleway"/>
                <a:sym typeface="Raleway"/>
              </a:rPr>
              <a:t>Amazon 3s</a:t>
            </a:r>
          </a:p>
        </p:txBody>
      </p:sp>
      <p:sp>
        <p:nvSpPr>
          <p:cNvPr id="148" name="Shape 148"/>
          <p:cNvSpPr txBox="1"/>
          <p:nvPr>
            <p:ph type="title"/>
          </p:nvPr>
        </p:nvSpPr>
        <p:spPr>
          <a:xfrm>
            <a:off x="279600" y="736925"/>
            <a:ext cx="4073100" cy="868800"/>
          </a:xfrm>
          <a:prstGeom prst="rect">
            <a:avLst/>
          </a:prstGeom>
        </p:spPr>
        <p:txBody>
          <a:bodyPr anchorCtr="0" anchor="ctr" bIns="91425" lIns="91425" rIns="91425" tIns="91425">
            <a:noAutofit/>
          </a:bodyPr>
          <a:lstStyle/>
          <a:p>
            <a:pPr lvl="0" rtl="0" algn="l">
              <a:spcBef>
                <a:spcPts val="0"/>
              </a:spcBef>
              <a:buNone/>
            </a:pPr>
            <a:r>
              <a:rPr lang="es" sz="3800">
                <a:solidFill>
                  <a:srgbClr val="FFFFFF"/>
                </a:solidFill>
              </a:rPr>
              <a:t>El viaje de la música</a:t>
            </a:r>
          </a:p>
        </p:txBody>
      </p:sp>
      <p:sp>
        <p:nvSpPr>
          <p:cNvPr id="149" name="Shape 149"/>
          <p:cNvSpPr txBox="1"/>
          <p:nvPr/>
        </p:nvSpPr>
        <p:spPr>
          <a:xfrm>
            <a:off x="2971050" y="-77150"/>
            <a:ext cx="3201900" cy="498000"/>
          </a:xfrm>
          <a:prstGeom prst="rect">
            <a:avLst/>
          </a:prstGeom>
          <a:noFill/>
          <a:ln>
            <a:noFill/>
          </a:ln>
        </p:spPr>
        <p:txBody>
          <a:bodyPr anchorCtr="0" anchor="t" bIns="91425" lIns="91425" rIns="91425" tIns="91425">
            <a:noAutofit/>
          </a:bodyPr>
          <a:lstStyle/>
          <a:p>
            <a:pPr lvl="0" rtl="0" algn="ctr">
              <a:spcBef>
                <a:spcPts val="0"/>
              </a:spcBef>
              <a:buNone/>
            </a:pPr>
            <a:r>
              <a:rPr b="1" lang="es" sz="2400">
                <a:solidFill>
                  <a:schemeClr val="dk2"/>
                </a:solidFill>
                <a:latin typeface="Raleway"/>
                <a:ea typeface="Raleway"/>
                <a:cs typeface="Raleway"/>
                <a:sym typeface="Raleway"/>
              </a:rPr>
              <a:t>3. Centro de Datos</a:t>
            </a:r>
          </a:p>
        </p:txBody>
      </p:sp>
      <p:pic>
        <p:nvPicPr>
          <p:cNvPr id="150" name="Shape 150"/>
          <p:cNvPicPr preferRelativeResize="0"/>
          <p:nvPr/>
        </p:nvPicPr>
        <p:blipFill>
          <a:blip r:embed="rId3">
            <a:alphaModFix/>
          </a:blip>
          <a:stretch>
            <a:fillRect/>
          </a:stretch>
        </p:blipFill>
        <p:spPr>
          <a:xfrm>
            <a:off x="4352700" y="516337"/>
            <a:ext cx="4386649" cy="4110824"/>
          </a:xfrm>
          <a:prstGeom prst="rect">
            <a:avLst/>
          </a:prstGeom>
          <a:noFill/>
          <a:ln>
            <a:noFill/>
          </a:ln>
        </p:spPr>
      </p:pic>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3D05F"/>
        </a:solidFill>
      </p:bgPr>
    </p:bg>
    <p:spTree>
      <p:nvGrpSpPr>
        <p:cNvPr id="154" name="Shape 154"/>
        <p:cNvGrpSpPr/>
        <p:nvPr/>
      </p:nvGrpSpPr>
      <p:grpSpPr>
        <a:xfrm>
          <a:off x="0" y="0"/>
          <a:ext cx="0" cy="0"/>
          <a:chOff x="0" y="0"/>
          <a:chExt cx="0" cy="0"/>
        </a:xfrm>
      </p:grpSpPr>
      <p:sp>
        <p:nvSpPr>
          <p:cNvPr id="155" name="Shape 155"/>
          <p:cNvSpPr txBox="1"/>
          <p:nvPr/>
        </p:nvSpPr>
        <p:spPr>
          <a:xfrm>
            <a:off x="311700" y="1316025"/>
            <a:ext cx="4705200" cy="26244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Clr>
                <a:srgbClr val="FFFFFF"/>
              </a:buClr>
              <a:buSzPct val="100000"/>
              <a:buFont typeface="Raleway"/>
              <a:buChar char="➢"/>
            </a:pPr>
            <a:r>
              <a:rPr lang="es" sz="1800">
                <a:solidFill>
                  <a:srgbClr val="FFFFFF"/>
                </a:solidFill>
                <a:latin typeface="Raleway"/>
                <a:ea typeface="Raleway"/>
                <a:cs typeface="Raleway"/>
                <a:sym typeface="Raleway"/>
              </a:rPr>
              <a:t>C</a:t>
            </a:r>
            <a:r>
              <a:rPr lang="es" sz="1800">
                <a:solidFill>
                  <a:srgbClr val="FFFFFF"/>
                </a:solidFill>
                <a:latin typeface="Raleway"/>
                <a:ea typeface="Raleway"/>
                <a:cs typeface="Raleway"/>
                <a:sym typeface="Raleway"/>
              </a:rPr>
              <a:t>uatro centros de datos con más de 5.000 servidores y 140 Gbps de capacidad de internet (en 2008 contaban con 20 servidores).</a:t>
            </a:r>
          </a:p>
          <a:p>
            <a:pPr indent="-342900" lvl="0" marL="457200" rtl="0">
              <a:lnSpc>
                <a:spcPct val="115000"/>
              </a:lnSpc>
              <a:spcBef>
                <a:spcPts val="0"/>
              </a:spcBef>
              <a:buClr>
                <a:srgbClr val="FFFFFF"/>
              </a:buClr>
              <a:buSzPct val="100000"/>
              <a:buFont typeface="Raleway"/>
              <a:buChar char="➢"/>
            </a:pPr>
            <a:r>
              <a:rPr lang="es" sz="1800">
                <a:solidFill>
                  <a:srgbClr val="FFFFFF"/>
                </a:solidFill>
                <a:latin typeface="Raleway"/>
                <a:ea typeface="Raleway"/>
                <a:cs typeface="Raleway"/>
                <a:sym typeface="Raleway"/>
              </a:rPr>
              <a:t>Alquilan espacio en grandes Centros de Datos, gestionando su propio hardware y equipos de red.</a:t>
            </a:r>
          </a:p>
        </p:txBody>
      </p:sp>
      <p:sp>
        <p:nvSpPr>
          <p:cNvPr id="156" name="Shape 156"/>
          <p:cNvSpPr txBox="1"/>
          <p:nvPr>
            <p:ph type="title"/>
          </p:nvPr>
        </p:nvSpPr>
        <p:spPr>
          <a:xfrm>
            <a:off x="311700" y="497037"/>
            <a:ext cx="6639000" cy="868800"/>
          </a:xfrm>
          <a:prstGeom prst="rect">
            <a:avLst/>
          </a:prstGeom>
        </p:spPr>
        <p:txBody>
          <a:bodyPr anchorCtr="0" anchor="ctr" bIns="91425" lIns="91425" rIns="91425" tIns="91425">
            <a:noAutofit/>
          </a:bodyPr>
          <a:lstStyle/>
          <a:p>
            <a:pPr indent="-469900" lvl="0" marL="457200" rtl="0" algn="l">
              <a:spcBef>
                <a:spcPts val="0"/>
              </a:spcBef>
              <a:buClr>
                <a:srgbClr val="FFFFFF"/>
              </a:buClr>
              <a:buSzPct val="100000"/>
              <a:buAutoNum type="romanUcPeriod"/>
            </a:pPr>
            <a:r>
              <a:rPr lang="es" sz="3800">
                <a:solidFill>
                  <a:srgbClr val="FFFFFF"/>
                </a:solidFill>
              </a:rPr>
              <a:t>Spotify Servers</a:t>
            </a:r>
          </a:p>
        </p:txBody>
      </p:sp>
      <p:sp>
        <p:nvSpPr>
          <p:cNvPr id="157" name="Shape 157"/>
          <p:cNvSpPr txBox="1"/>
          <p:nvPr/>
        </p:nvSpPr>
        <p:spPr>
          <a:xfrm>
            <a:off x="2971050" y="-77150"/>
            <a:ext cx="3201900" cy="498000"/>
          </a:xfrm>
          <a:prstGeom prst="rect">
            <a:avLst/>
          </a:prstGeom>
          <a:noFill/>
          <a:ln>
            <a:noFill/>
          </a:ln>
        </p:spPr>
        <p:txBody>
          <a:bodyPr anchorCtr="0" anchor="t" bIns="91425" lIns="91425" rIns="91425" tIns="91425">
            <a:noAutofit/>
          </a:bodyPr>
          <a:lstStyle/>
          <a:p>
            <a:pPr lvl="0" rtl="0" algn="ctr">
              <a:spcBef>
                <a:spcPts val="0"/>
              </a:spcBef>
              <a:buNone/>
            </a:pPr>
            <a:r>
              <a:rPr b="1" lang="es" sz="2400">
                <a:solidFill>
                  <a:schemeClr val="dk2"/>
                </a:solidFill>
                <a:latin typeface="Raleway"/>
                <a:ea typeface="Raleway"/>
                <a:cs typeface="Raleway"/>
                <a:sym typeface="Raleway"/>
              </a:rPr>
              <a:t>3. Centro de Datos</a:t>
            </a:r>
          </a:p>
        </p:txBody>
      </p:sp>
      <p:pic>
        <p:nvPicPr>
          <p:cNvPr id="158" name="Shape 158"/>
          <p:cNvPicPr preferRelativeResize="0"/>
          <p:nvPr/>
        </p:nvPicPr>
        <p:blipFill>
          <a:blip r:embed="rId3">
            <a:alphaModFix/>
          </a:blip>
          <a:stretch>
            <a:fillRect/>
          </a:stretch>
        </p:blipFill>
        <p:spPr>
          <a:xfrm>
            <a:off x="4938522" y="1074575"/>
            <a:ext cx="3773400" cy="2546400"/>
          </a:xfrm>
          <a:prstGeom prst="rect">
            <a:avLst/>
          </a:prstGeom>
          <a:noFill/>
          <a:ln>
            <a:noFill/>
          </a:ln>
        </p:spPr>
      </p:pic>
      <p:sp>
        <p:nvSpPr>
          <p:cNvPr id="159" name="Shape 159"/>
          <p:cNvSpPr txBox="1"/>
          <p:nvPr/>
        </p:nvSpPr>
        <p:spPr>
          <a:xfrm>
            <a:off x="311700" y="3616350"/>
            <a:ext cx="8400300" cy="8514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Clr>
                <a:schemeClr val="lt1"/>
              </a:buClr>
              <a:buSzPct val="100000"/>
              <a:buFont typeface="Raleway"/>
              <a:buChar char="➢"/>
            </a:pPr>
            <a:r>
              <a:rPr lang="es" sz="1800">
                <a:solidFill>
                  <a:schemeClr val="lt1"/>
                </a:solidFill>
                <a:latin typeface="Raleway"/>
                <a:ea typeface="Raleway"/>
                <a:cs typeface="Raleway"/>
                <a:sym typeface="Raleway"/>
              </a:rPr>
              <a:t>Para que la operación de desplegar un nuevo “data center” sea una operación rápida, han estandarizado sus data centers, redes en pods y servidores pre-aprovisionados. </a:t>
            </a: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3D05F"/>
        </a:solidFill>
      </p:bgPr>
    </p:bg>
    <p:spTree>
      <p:nvGrpSpPr>
        <p:cNvPr id="163" name="Shape 163"/>
        <p:cNvGrpSpPr/>
        <p:nvPr/>
      </p:nvGrpSpPr>
      <p:grpSpPr>
        <a:xfrm>
          <a:off x="0" y="0"/>
          <a:ext cx="0" cy="0"/>
          <a:chOff x="0" y="0"/>
          <a:chExt cx="0" cy="0"/>
        </a:xfrm>
      </p:grpSpPr>
      <p:sp>
        <p:nvSpPr>
          <p:cNvPr id="164" name="Shape 164"/>
          <p:cNvSpPr txBox="1"/>
          <p:nvPr/>
        </p:nvSpPr>
        <p:spPr>
          <a:xfrm>
            <a:off x="311700" y="1074575"/>
            <a:ext cx="8520600" cy="14247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Clr>
                <a:srgbClr val="FFFFFF"/>
              </a:buClr>
              <a:buSzPct val="100000"/>
              <a:buFont typeface="Raleway"/>
              <a:buChar char="➢"/>
            </a:pPr>
            <a:r>
              <a:rPr lang="es" sz="1800">
                <a:solidFill>
                  <a:srgbClr val="FFFFFF"/>
                </a:solidFill>
                <a:latin typeface="Raleway"/>
                <a:ea typeface="Raleway"/>
                <a:cs typeface="Raleway"/>
                <a:sym typeface="Raleway"/>
              </a:rPr>
              <a:t>Caben 44 racks en cada pod, con 1.500 servidores. </a:t>
            </a:r>
          </a:p>
          <a:p>
            <a:pPr indent="-342900" lvl="0" marL="457200" rtl="0">
              <a:lnSpc>
                <a:spcPct val="115000"/>
              </a:lnSpc>
              <a:spcBef>
                <a:spcPts val="0"/>
              </a:spcBef>
              <a:buClr>
                <a:srgbClr val="FFFFFF"/>
              </a:buClr>
              <a:buSzPct val="100000"/>
              <a:buFont typeface="Raleway"/>
              <a:buChar char="➢"/>
            </a:pPr>
            <a:r>
              <a:rPr lang="es" sz="1800">
                <a:solidFill>
                  <a:srgbClr val="FFFFFF"/>
                </a:solidFill>
                <a:latin typeface="Raleway"/>
                <a:ea typeface="Raleway"/>
                <a:cs typeface="Raleway"/>
                <a:sym typeface="Raleway"/>
              </a:rPr>
              <a:t>Los racks están conectados de forma redundante con un link de 10GbE a los switches, mientras que el Pod está conectado directamente a Internet mediante varios links de 10GbE. </a:t>
            </a:r>
          </a:p>
          <a:p>
            <a:pPr indent="-342900" lvl="0" marL="457200" rtl="0">
              <a:lnSpc>
                <a:spcPct val="115000"/>
              </a:lnSpc>
              <a:spcBef>
                <a:spcPts val="0"/>
              </a:spcBef>
              <a:buClr>
                <a:srgbClr val="FFFFFF"/>
              </a:buClr>
              <a:buSzPct val="100000"/>
              <a:buFont typeface="Raleway"/>
              <a:buChar char="➢"/>
            </a:pPr>
            <a:r>
              <a:rPr lang="es" sz="1800">
                <a:solidFill>
                  <a:srgbClr val="FFFFFF"/>
                </a:solidFill>
                <a:latin typeface="Raleway"/>
                <a:ea typeface="Raleway"/>
                <a:cs typeface="Raleway"/>
                <a:sym typeface="Raleway"/>
              </a:rPr>
              <a:t>Están construidos siempre del mismo modo.</a:t>
            </a:r>
          </a:p>
        </p:txBody>
      </p:sp>
      <p:sp>
        <p:nvSpPr>
          <p:cNvPr id="165" name="Shape 165"/>
          <p:cNvSpPr txBox="1"/>
          <p:nvPr>
            <p:ph type="title"/>
          </p:nvPr>
        </p:nvSpPr>
        <p:spPr>
          <a:xfrm>
            <a:off x="311700" y="365912"/>
            <a:ext cx="6639000" cy="868800"/>
          </a:xfrm>
          <a:prstGeom prst="rect">
            <a:avLst/>
          </a:prstGeom>
        </p:spPr>
        <p:txBody>
          <a:bodyPr anchorCtr="0" anchor="ctr" bIns="91425" lIns="91425" rIns="91425" tIns="91425">
            <a:noAutofit/>
          </a:bodyPr>
          <a:lstStyle/>
          <a:p>
            <a:pPr indent="-469900" lvl="0" marL="457200" rtl="0" algn="l">
              <a:spcBef>
                <a:spcPts val="0"/>
              </a:spcBef>
              <a:buClr>
                <a:srgbClr val="FFFFFF"/>
              </a:buClr>
              <a:buSzPct val="100000"/>
              <a:buAutoNum type="romanUcPeriod"/>
            </a:pPr>
            <a:r>
              <a:rPr lang="es" sz="3800">
                <a:solidFill>
                  <a:srgbClr val="FFFFFF"/>
                </a:solidFill>
              </a:rPr>
              <a:t>Spotify Servers</a:t>
            </a:r>
          </a:p>
        </p:txBody>
      </p:sp>
      <p:pic>
        <p:nvPicPr>
          <p:cNvPr id="166" name="Shape 166"/>
          <p:cNvPicPr preferRelativeResize="0"/>
          <p:nvPr/>
        </p:nvPicPr>
        <p:blipFill>
          <a:blip r:embed="rId3">
            <a:alphaModFix/>
          </a:blip>
          <a:stretch>
            <a:fillRect/>
          </a:stretch>
        </p:blipFill>
        <p:spPr>
          <a:xfrm>
            <a:off x="1646925" y="2790625"/>
            <a:ext cx="2635100" cy="1879125"/>
          </a:xfrm>
          <a:prstGeom prst="rect">
            <a:avLst/>
          </a:prstGeom>
          <a:noFill/>
          <a:ln>
            <a:noFill/>
          </a:ln>
        </p:spPr>
      </p:pic>
      <p:pic>
        <p:nvPicPr>
          <p:cNvPr id="167" name="Shape 167"/>
          <p:cNvPicPr preferRelativeResize="0"/>
          <p:nvPr/>
        </p:nvPicPr>
        <p:blipFill>
          <a:blip r:embed="rId4">
            <a:alphaModFix/>
          </a:blip>
          <a:stretch>
            <a:fillRect/>
          </a:stretch>
        </p:blipFill>
        <p:spPr>
          <a:xfrm>
            <a:off x="4886525" y="2786750"/>
            <a:ext cx="2505500" cy="1886875"/>
          </a:xfrm>
          <a:prstGeom prst="rect">
            <a:avLst/>
          </a:prstGeom>
          <a:noFill/>
          <a:ln>
            <a:noFill/>
          </a:ln>
        </p:spPr>
      </p:pic>
      <p:sp>
        <p:nvSpPr>
          <p:cNvPr id="168" name="Shape 168"/>
          <p:cNvSpPr txBox="1"/>
          <p:nvPr/>
        </p:nvSpPr>
        <p:spPr>
          <a:xfrm>
            <a:off x="2971050" y="-64475"/>
            <a:ext cx="3201900" cy="498000"/>
          </a:xfrm>
          <a:prstGeom prst="rect">
            <a:avLst/>
          </a:prstGeom>
          <a:noFill/>
          <a:ln>
            <a:noFill/>
          </a:ln>
        </p:spPr>
        <p:txBody>
          <a:bodyPr anchorCtr="0" anchor="t" bIns="91425" lIns="91425" rIns="91425" tIns="91425">
            <a:noAutofit/>
          </a:bodyPr>
          <a:lstStyle/>
          <a:p>
            <a:pPr lvl="0" rtl="0" algn="ctr">
              <a:spcBef>
                <a:spcPts val="0"/>
              </a:spcBef>
              <a:buNone/>
            </a:pPr>
            <a:r>
              <a:rPr b="1" lang="es" sz="2400">
                <a:solidFill>
                  <a:schemeClr val="dk2"/>
                </a:solidFill>
                <a:latin typeface="Raleway"/>
                <a:ea typeface="Raleway"/>
                <a:cs typeface="Raleway"/>
                <a:sym typeface="Raleway"/>
              </a:rPr>
              <a:t>3. Centro de Datos</a:t>
            </a: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3D05F"/>
        </a:solidFill>
      </p:bgPr>
    </p:bg>
    <p:spTree>
      <p:nvGrpSpPr>
        <p:cNvPr id="172" name="Shape 172"/>
        <p:cNvGrpSpPr/>
        <p:nvPr/>
      </p:nvGrpSpPr>
      <p:grpSpPr>
        <a:xfrm>
          <a:off x="0" y="0"/>
          <a:ext cx="0" cy="0"/>
          <a:chOff x="0" y="0"/>
          <a:chExt cx="0" cy="0"/>
        </a:xfrm>
      </p:grpSpPr>
      <p:sp>
        <p:nvSpPr>
          <p:cNvPr id="173" name="Shape 173"/>
          <p:cNvSpPr txBox="1"/>
          <p:nvPr/>
        </p:nvSpPr>
        <p:spPr>
          <a:xfrm>
            <a:off x="311700" y="1455575"/>
            <a:ext cx="8520600" cy="30003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Clr>
                <a:srgbClr val="FFFFFF"/>
              </a:buClr>
              <a:buSzPct val="100000"/>
              <a:buFont typeface="Raleway"/>
              <a:buChar char="➢"/>
            </a:pPr>
            <a:r>
              <a:rPr lang="es" sz="1800">
                <a:solidFill>
                  <a:srgbClr val="FFFFFF"/>
                </a:solidFill>
                <a:latin typeface="Raleway"/>
                <a:ea typeface="Raleway"/>
                <a:cs typeface="Raleway"/>
                <a:sym typeface="Raleway"/>
              </a:rPr>
              <a:t>Las ubicaciones con que cuenta la compañía en la actualidad son Estocolmo (Suecia), Londres (Reino Unido), Ashburn (costa este de EE.UU.) y San José (costa oeste de EE.UU).</a:t>
            </a:r>
          </a:p>
          <a:p>
            <a:pPr indent="-342900" lvl="0" marL="457200" rtl="0">
              <a:lnSpc>
                <a:spcPct val="123913"/>
              </a:lnSpc>
              <a:spcBef>
                <a:spcPts val="0"/>
              </a:spcBef>
              <a:buClr>
                <a:srgbClr val="FFFFFF"/>
              </a:buClr>
              <a:buSzPct val="100000"/>
              <a:buFont typeface="Raleway"/>
              <a:buChar char="➢"/>
            </a:pPr>
            <a:r>
              <a:rPr lang="es" sz="1800">
                <a:solidFill>
                  <a:srgbClr val="FFFFFF"/>
                </a:solidFill>
                <a:latin typeface="Raleway"/>
                <a:ea typeface="Raleway"/>
                <a:cs typeface="Raleway"/>
                <a:sym typeface="Raleway"/>
              </a:rPr>
              <a:t>Hay un área de almacenamiento principal (290TB) y dos áreas de almacenamiento de la producción (90 TB en Londres, 90 TB en Estocolmo).</a:t>
            </a:r>
          </a:p>
          <a:p>
            <a:pPr lvl="0" rtl="0">
              <a:lnSpc>
                <a:spcPct val="115000"/>
              </a:lnSpc>
              <a:spcBef>
                <a:spcPts val="0"/>
              </a:spcBef>
              <a:buNone/>
            </a:pPr>
            <a:r>
              <a:t/>
            </a:r>
            <a:endParaRPr sz="2000">
              <a:solidFill>
                <a:srgbClr val="FFFFFF"/>
              </a:solidFill>
              <a:latin typeface="Georgia"/>
              <a:ea typeface="Georgia"/>
              <a:cs typeface="Georgia"/>
              <a:sym typeface="Georgia"/>
            </a:endParaRPr>
          </a:p>
        </p:txBody>
      </p:sp>
      <p:sp>
        <p:nvSpPr>
          <p:cNvPr id="174" name="Shape 174"/>
          <p:cNvSpPr txBox="1"/>
          <p:nvPr>
            <p:ph type="title"/>
          </p:nvPr>
        </p:nvSpPr>
        <p:spPr>
          <a:xfrm>
            <a:off x="311700" y="518312"/>
            <a:ext cx="6639000" cy="868800"/>
          </a:xfrm>
          <a:prstGeom prst="rect">
            <a:avLst/>
          </a:prstGeom>
        </p:spPr>
        <p:txBody>
          <a:bodyPr anchorCtr="0" anchor="ctr" bIns="91425" lIns="91425" rIns="91425" tIns="91425">
            <a:noAutofit/>
          </a:bodyPr>
          <a:lstStyle/>
          <a:p>
            <a:pPr indent="-469900" lvl="0" marL="457200" rtl="0" algn="l">
              <a:spcBef>
                <a:spcPts val="0"/>
              </a:spcBef>
              <a:buClr>
                <a:srgbClr val="FFFFFF"/>
              </a:buClr>
              <a:buSzPct val="100000"/>
              <a:buAutoNum type="romanUcPeriod"/>
            </a:pPr>
            <a:r>
              <a:rPr lang="es" sz="3800">
                <a:solidFill>
                  <a:srgbClr val="FFFFFF"/>
                </a:solidFill>
              </a:rPr>
              <a:t>Spotify Servers</a:t>
            </a:r>
          </a:p>
        </p:txBody>
      </p:sp>
      <p:sp>
        <p:nvSpPr>
          <p:cNvPr id="175" name="Shape 175"/>
          <p:cNvSpPr txBox="1"/>
          <p:nvPr/>
        </p:nvSpPr>
        <p:spPr>
          <a:xfrm>
            <a:off x="2971050" y="-77150"/>
            <a:ext cx="3201900" cy="498000"/>
          </a:xfrm>
          <a:prstGeom prst="rect">
            <a:avLst/>
          </a:prstGeom>
          <a:noFill/>
          <a:ln>
            <a:noFill/>
          </a:ln>
        </p:spPr>
        <p:txBody>
          <a:bodyPr anchorCtr="0" anchor="t" bIns="91425" lIns="91425" rIns="91425" tIns="91425">
            <a:noAutofit/>
          </a:bodyPr>
          <a:lstStyle/>
          <a:p>
            <a:pPr lvl="0" rtl="0" algn="ctr">
              <a:spcBef>
                <a:spcPts val="0"/>
              </a:spcBef>
              <a:buNone/>
            </a:pPr>
            <a:r>
              <a:rPr b="1" lang="es" sz="2400">
                <a:solidFill>
                  <a:schemeClr val="dk2"/>
                </a:solidFill>
                <a:latin typeface="Raleway"/>
                <a:ea typeface="Raleway"/>
                <a:cs typeface="Raleway"/>
                <a:sym typeface="Raleway"/>
              </a:rPr>
              <a:t>3. Centro de Datos</a:t>
            </a:r>
          </a:p>
        </p:txBody>
      </p:sp>
      <p:pic>
        <p:nvPicPr>
          <p:cNvPr id="176" name="Shape 176"/>
          <p:cNvPicPr preferRelativeResize="0"/>
          <p:nvPr/>
        </p:nvPicPr>
        <p:blipFill>
          <a:blip r:embed="rId3">
            <a:alphaModFix/>
          </a:blip>
          <a:stretch>
            <a:fillRect/>
          </a:stretch>
        </p:blipFill>
        <p:spPr>
          <a:xfrm>
            <a:off x="7675119" y="3318469"/>
            <a:ext cx="1268300" cy="1268300"/>
          </a:xfrm>
          <a:prstGeom prst="rect">
            <a:avLst/>
          </a:prstGeom>
          <a:noFill/>
          <a:ln>
            <a:noFill/>
          </a:ln>
        </p:spPr>
      </p:pic>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3D05F"/>
        </a:solidFill>
      </p:bgPr>
    </p:bg>
    <p:spTree>
      <p:nvGrpSpPr>
        <p:cNvPr id="180" name="Shape 180"/>
        <p:cNvGrpSpPr/>
        <p:nvPr/>
      </p:nvGrpSpPr>
      <p:grpSpPr>
        <a:xfrm>
          <a:off x="0" y="0"/>
          <a:ext cx="0" cy="0"/>
          <a:chOff x="0" y="0"/>
          <a:chExt cx="0" cy="0"/>
        </a:xfrm>
      </p:grpSpPr>
      <p:sp>
        <p:nvSpPr>
          <p:cNvPr id="181" name="Shape 181"/>
          <p:cNvSpPr txBox="1"/>
          <p:nvPr/>
        </p:nvSpPr>
        <p:spPr>
          <a:xfrm>
            <a:off x="311700" y="1150775"/>
            <a:ext cx="8520600" cy="9927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Clr>
                <a:srgbClr val="FFFFFF"/>
              </a:buClr>
              <a:buSzPct val="100000"/>
              <a:buFont typeface="Raleway"/>
              <a:buChar char="➢"/>
            </a:pPr>
            <a:r>
              <a:rPr lang="es" sz="1800">
                <a:solidFill>
                  <a:srgbClr val="FFFFFF"/>
                </a:solidFill>
                <a:latin typeface="Raleway"/>
                <a:ea typeface="Raleway"/>
                <a:cs typeface="Raleway"/>
                <a:sym typeface="Raleway"/>
              </a:rPr>
              <a:t>Primer servicio de música que usa una red P2P para abastecer demanda de canciones. De hecho, entre más gente se conecte, más contenido está disponible para compartir.</a:t>
            </a:r>
          </a:p>
          <a:p>
            <a:pPr lvl="0" rtl="0">
              <a:lnSpc>
                <a:spcPct val="115000"/>
              </a:lnSpc>
              <a:spcBef>
                <a:spcPts val="0"/>
              </a:spcBef>
              <a:buNone/>
            </a:pPr>
            <a:r>
              <a:t/>
            </a:r>
            <a:endParaRPr sz="1800">
              <a:solidFill>
                <a:srgbClr val="FFFFFF"/>
              </a:solidFill>
              <a:latin typeface="Raleway"/>
              <a:ea typeface="Raleway"/>
              <a:cs typeface="Raleway"/>
              <a:sym typeface="Raleway"/>
            </a:endParaRPr>
          </a:p>
          <a:p>
            <a:pPr lvl="0" rtl="0">
              <a:lnSpc>
                <a:spcPct val="115000"/>
              </a:lnSpc>
              <a:spcBef>
                <a:spcPts val="0"/>
              </a:spcBef>
              <a:buNone/>
            </a:pPr>
            <a:r>
              <a:t/>
            </a:r>
            <a:endParaRPr sz="2000">
              <a:solidFill>
                <a:srgbClr val="FFFFFF"/>
              </a:solidFill>
              <a:latin typeface="Georgia"/>
              <a:ea typeface="Georgia"/>
              <a:cs typeface="Georgia"/>
              <a:sym typeface="Georgia"/>
            </a:endParaRPr>
          </a:p>
        </p:txBody>
      </p:sp>
      <p:sp>
        <p:nvSpPr>
          <p:cNvPr id="182" name="Shape 182"/>
          <p:cNvSpPr txBox="1"/>
          <p:nvPr>
            <p:ph type="title"/>
          </p:nvPr>
        </p:nvSpPr>
        <p:spPr>
          <a:xfrm>
            <a:off x="311700" y="419850"/>
            <a:ext cx="7473000" cy="868800"/>
          </a:xfrm>
          <a:prstGeom prst="rect">
            <a:avLst/>
          </a:prstGeom>
        </p:spPr>
        <p:txBody>
          <a:bodyPr anchorCtr="0" anchor="ctr" bIns="91425" lIns="91425" rIns="91425" tIns="91425">
            <a:noAutofit/>
          </a:bodyPr>
          <a:lstStyle/>
          <a:p>
            <a:pPr lvl="0" rtl="0" algn="l">
              <a:spcBef>
                <a:spcPts val="0"/>
              </a:spcBef>
              <a:buNone/>
            </a:pPr>
            <a:r>
              <a:rPr lang="es" sz="3800">
                <a:solidFill>
                  <a:srgbClr val="FFFFFF"/>
                </a:solidFill>
              </a:rPr>
              <a:t>II. P2P Network y Caché Local</a:t>
            </a:r>
          </a:p>
        </p:txBody>
      </p:sp>
      <p:pic>
        <p:nvPicPr>
          <p:cNvPr id="183" name="Shape 183"/>
          <p:cNvPicPr preferRelativeResize="0"/>
          <p:nvPr/>
        </p:nvPicPr>
        <p:blipFill rotWithShape="1">
          <a:blip r:embed="rId3">
            <a:alphaModFix/>
          </a:blip>
          <a:srcRect b="56926" l="12182" r="7567" t="10044"/>
          <a:stretch/>
        </p:blipFill>
        <p:spPr>
          <a:xfrm>
            <a:off x="4026475" y="2143400"/>
            <a:ext cx="4882025" cy="2095700"/>
          </a:xfrm>
          <a:prstGeom prst="rect">
            <a:avLst/>
          </a:prstGeom>
          <a:noFill/>
          <a:ln>
            <a:noFill/>
          </a:ln>
        </p:spPr>
      </p:pic>
      <p:sp>
        <p:nvSpPr>
          <p:cNvPr id="184" name="Shape 184"/>
          <p:cNvSpPr txBox="1"/>
          <p:nvPr/>
        </p:nvSpPr>
        <p:spPr>
          <a:xfrm>
            <a:off x="310975" y="2067200"/>
            <a:ext cx="3639300" cy="21441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Clr>
                <a:srgbClr val="FFFFFF"/>
              </a:buClr>
              <a:buSzPct val="100000"/>
              <a:buFont typeface="Raleway"/>
              <a:buChar char="➢"/>
            </a:pPr>
            <a:r>
              <a:rPr lang="es" sz="1800">
                <a:solidFill>
                  <a:srgbClr val="FFFFFF"/>
                </a:solidFill>
                <a:latin typeface="Raleway"/>
                <a:ea typeface="Raleway"/>
                <a:cs typeface="Raleway"/>
                <a:sym typeface="Raleway"/>
              </a:rPr>
              <a:t>Funciona parecido al protocolo BitTorrent, localiza quiénes tienen en su caché las canciones que quieres escuchar mediante un protocolo propietario usado específicamente para el </a:t>
            </a:r>
            <a:r>
              <a:rPr i="1" lang="es" sz="1800">
                <a:solidFill>
                  <a:srgbClr val="FFFFFF"/>
                </a:solidFill>
                <a:latin typeface="Raleway"/>
                <a:ea typeface="Raleway"/>
                <a:cs typeface="Raleway"/>
                <a:sym typeface="Raleway"/>
              </a:rPr>
              <a:t>streaming </a:t>
            </a:r>
            <a:r>
              <a:rPr lang="es" sz="1800">
                <a:solidFill>
                  <a:srgbClr val="FFFFFF"/>
                </a:solidFill>
                <a:latin typeface="Raleway"/>
                <a:ea typeface="Raleway"/>
                <a:cs typeface="Raleway"/>
                <a:sym typeface="Raleway"/>
              </a:rPr>
              <a:t>de música.</a:t>
            </a:r>
          </a:p>
        </p:txBody>
      </p:sp>
      <p:sp>
        <p:nvSpPr>
          <p:cNvPr id="185" name="Shape 185"/>
          <p:cNvSpPr txBox="1"/>
          <p:nvPr/>
        </p:nvSpPr>
        <p:spPr>
          <a:xfrm>
            <a:off x="2971050" y="-77150"/>
            <a:ext cx="3201900" cy="498000"/>
          </a:xfrm>
          <a:prstGeom prst="rect">
            <a:avLst/>
          </a:prstGeom>
          <a:noFill/>
          <a:ln>
            <a:noFill/>
          </a:ln>
        </p:spPr>
        <p:txBody>
          <a:bodyPr anchorCtr="0" anchor="t" bIns="91425" lIns="91425" rIns="91425" tIns="91425">
            <a:noAutofit/>
          </a:bodyPr>
          <a:lstStyle/>
          <a:p>
            <a:pPr lvl="0" rtl="0" algn="ctr">
              <a:spcBef>
                <a:spcPts val="0"/>
              </a:spcBef>
              <a:buNone/>
            </a:pPr>
            <a:r>
              <a:rPr b="1" lang="es" sz="2400">
                <a:solidFill>
                  <a:schemeClr val="dk2"/>
                </a:solidFill>
                <a:latin typeface="Raleway"/>
                <a:ea typeface="Raleway"/>
                <a:cs typeface="Raleway"/>
                <a:sym typeface="Raleway"/>
              </a:rPr>
              <a:t>3. Centro de Datos</a:t>
            </a:r>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3D05F"/>
        </a:solidFill>
      </p:bgPr>
    </p:bg>
    <p:spTree>
      <p:nvGrpSpPr>
        <p:cNvPr id="189" name="Shape 189"/>
        <p:cNvGrpSpPr/>
        <p:nvPr/>
      </p:nvGrpSpPr>
      <p:grpSpPr>
        <a:xfrm>
          <a:off x="0" y="0"/>
          <a:ext cx="0" cy="0"/>
          <a:chOff x="0" y="0"/>
          <a:chExt cx="0" cy="0"/>
        </a:xfrm>
      </p:grpSpPr>
      <p:sp>
        <p:nvSpPr>
          <p:cNvPr id="190" name="Shape 190"/>
          <p:cNvSpPr txBox="1"/>
          <p:nvPr/>
        </p:nvSpPr>
        <p:spPr>
          <a:xfrm>
            <a:off x="311700" y="1303175"/>
            <a:ext cx="8520600" cy="13845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Clr>
                <a:srgbClr val="FFFFFF"/>
              </a:buClr>
              <a:buSzPct val="100000"/>
              <a:buFont typeface="Raleway"/>
              <a:buChar char="➢"/>
            </a:pPr>
            <a:r>
              <a:rPr lang="es" sz="1800">
                <a:solidFill>
                  <a:srgbClr val="FFFFFF"/>
                </a:solidFill>
                <a:latin typeface="Raleway"/>
                <a:ea typeface="Raleway"/>
                <a:cs typeface="Raleway"/>
                <a:sym typeface="Raleway"/>
              </a:rPr>
              <a:t>La mayoría de los usuarios tienen una caché local con un tamaño máximo de 5 GB o más. </a:t>
            </a:r>
          </a:p>
          <a:p>
            <a:pPr indent="-342900" lvl="0" marL="457200" rtl="0">
              <a:lnSpc>
                <a:spcPct val="115000"/>
              </a:lnSpc>
              <a:spcBef>
                <a:spcPts val="0"/>
              </a:spcBef>
              <a:buClr>
                <a:srgbClr val="FFFFFF"/>
              </a:buClr>
              <a:buSzPct val="100000"/>
              <a:buFont typeface="Raleway"/>
              <a:buChar char="➢"/>
            </a:pPr>
            <a:r>
              <a:rPr lang="es" sz="1800">
                <a:solidFill>
                  <a:srgbClr val="FFFFFF"/>
                </a:solidFill>
                <a:latin typeface="Raleway"/>
                <a:ea typeface="Raleway"/>
                <a:cs typeface="Raleway"/>
                <a:sym typeface="Raleway"/>
              </a:rPr>
              <a:t>Esto ayuda a mantener el tráfico de red hacia abajo desde la mayoría de los usuarios escuchar canciones más de una vez.</a:t>
            </a:r>
          </a:p>
          <a:p>
            <a:pPr lvl="0" rtl="0">
              <a:lnSpc>
                <a:spcPct val="115000"/>
              </a:lnSpc>
              <a:spcBef>
                <a:spcPts val="0"/>
              </a:spcBef>
              <a:buNone/>
            </a:pPr>
            <a:r>
              <a:t/>
            </a:r>
            <a:endParaRPr sz="2000">
              <a:solidFill>
                <a:srgbClr val="FFFFFF"/>
              </a:solidFill>
              <a:latin typeface="Georgia"/>
              <a:ea typeface="Georgia"/>
              <a:cs typeface="Georgia"/>
              <a:sym typeface="Georgia"/>
            </a:endParaRPr>
          </a:p>
        </p:txBody>
      </p:sp>
      <p:sp>
        <p:nvSpPr>
          <p:cNvPr id="191" name="Shape 191"/>
          <p:cNvSpPr txBox="1"/>
          <p:nvPr>
            <p:ph type="title"/>
          </p:nvPr>
        </p:nvSpPr>
        <p:spPr>
          <a:xfrm>
            <a:off x="311700" y="518325"/>
            <a:ext cx="7473000" cy="868800"/>
          </a:xfrm>
          <a:prstGeom prst="rect">
            <a:avLst/>
          </a:prstGeom>
        </p:spPr>
        <p:txBody>
          <a:bodyPr anchorCtr="0" anchor="ctr" bIns="91425" lIns="91425" rIns="91425" tIns="91425">
            <a:noAutofit/>
          </a:bodyPr>
          <a:lstStyle/>
          <a:p>
            <a:pPr lvl="0" rtl="0" algn="l">
              <a:spcBef>
                <a:spcPts val="0"/>
              </a:spcBef>
              <a:buNone/>
            </a:pPr>
            <a:r>
              <a:rPr lang="es" sz="3800">
                <a:solidFill>
                  <a:srgbClr val="FFFFFF"/>
                </a:solidFill>
              </a:rPr>
              <a:t>II. P2P Network y Caché Local</a:t>
            </a:r>
          </a:p>
        </p:txBody>
      </p:sp>
      <p:pic>
        <p:nvPicPr>
          <p:cNvPr id="192" name="Shape 192"/>
          <p:cNvPicPr preferRelativeResize="0"/>
          <p:nvPr/>
        </p:nvPicPr>
        <p:blipFill rotWithShape="1">
          <a:blip r:embed="rId3">
            <a:alphaModFix/>
          </a:blip>
          <a:srcRect b="18807" l="5426" r="18890" t="32442"/>
          <a:stretch/>
        </p:blipFill>
        <p:spPr>
          <a:xfrm>
            <a:off x="4583275" y="2687675"/>
            <a:ext cx="4167900" cy="2015700"/>
          </a:xfrm>
          <a:prstGeom prst="round2DiagRect">
            <a:avLst>
              <a:gd fmla="val 50000" name="adj1"/>
              <a:gd fmla="val 0" name="adj2"/>
            </a:avLst>
          </a:prstGeom>
          <a:noFill/>
          <a:ln>
            <a:noFill/>
          </a:ln>
        </p:spPr>
      </p:pic>
      <p:sp>
        <p:nvSpPr>
          <p:cNvPr id="193" name="Shape 193"/>
          <p:cNvSpPr txBox="1"/>
          <p:nvPr/>
        </p:nvSpPr>
        <p:spPr>
          <a:xfrm>
            <a:off x="2971050" y="-77150"/>
            <a:ext cx="3201900" cy="498000"/>
          </a:xfrm>
          <a:prstGeom prst="rect">
            <a:avLst/>
          </a:prstGeom>
          <a:noFill/>
          <a:ln>
            <a:noFill/>
          </a:ln>
        </p:spPr>
        <p:txBody>
          <a:bodyPr anchorCtr="0" anchor="t" bIns="91425" lIns="91425" rIns="91425" tIns="91425">
            <a:noAutofit/>
          </a:bodyPr>
          <a:lstStyle/>
          <a:p>
            <a:pPr lvl="0" rtl="0" algn="ctr">
              <a:spcBef>
                <a:spcPts val="0"/>
              </a:spcBef>
              <a:buNone/>
            </a:pPr>
            <a:r>
              <a:rPr b="1" lang="es" sz="2400">
                <a:solidFill>
                  <a:schemeClr val="dk2"/>
                </a:solidFill>
                <a:latin typeface="Raleway"/>
                <a:ea typeface="Raleway"/>
                <a:cs typeface="Raleway"/>
                <a:sym typeface="Raleway"/>
              </a:rPr>
              <a:t>3. Centro de Datos</a:t>
            </a:r>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3D05F"/>
        </a:solidFill>
      </p:bgPr>
    </p:bg>
    <p:spTree>
      <p:nvGrpSpPr>
        <p:cNvPr id="197" name="Shape 197"/>
        <p:cNvGrpSpPr/>
        <p:nvPr/>
      </p:nvGrpSpPr>
      <p:grpSpPr>
        <a:xfrm>
          <a:off x="0" y="0"/>
          <a:ext cx="0" cy="0"/>
          <a:chOff x="0" y="0"/>
          <a:chExt cx="0" cy="0"/>
        </a:xfrm>
      </p:grpSpPr>
      <p:sp>
        <p:nvSpPr>
          <p:cNvPr id="198" name="Shape 198"/>
          <p:cNvSpPr txBox="1"/>
          <p:nvPr/>
        </p:nvSpPr>
        <p:spPr>
          <a:xfrm>
            <a:off x="311700" y="1303175"/>
            <a:ext cx="8520600" cy="34293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Clr>
                <a:srgbClr val="FFFFFF"/>
              </a:buClr>
              <a:buSzPct val="100000"/>
              <a:buFont typeface="Raleway"/>
              <a:buChar char="➢"/>
            </a:pPr>
            <a:r>
              <a:rPr lang="es" sz="1800">
                <a:solidFill>
                  <a:srgbClr val="FFFFFF"/>
                </a:solidFill>
                <a:latin typeface="Raleway"/>
                <a:ea typeface="Raleway"/>
                <a:cs typeface="Raleway"/>
                <a:sym typeface="Raleway"/>
              </a:rPr>
              <a:t>Para distribuir las canciones a dispositivos móviles, Spotify utiliza una red de distribución de contenidos (CDN) propio diseñado específicamente para los oyentes móvil que ofrece pistas </a:t>
            </a:r>
            <a:r>
              <a:rPr lang="es" sz="1800">
                <a:solidFill>
                  <a:srgbClr val="FFFFFF"/>
                </a:solidFill>
                <a:latin typeface="Raleway"/>
                <a:ea typeface="Raleway"/>
                <a:cs typeface="Raleway"/>
                <a:sym typeface="Raleway"/>
                <a:hlinkClick r:id="rId3"/>
              </a:rPr>
              <a:t>con baja latencia</a:t>
            </a:r>
            <a:r>
              <a:rPr lang="es" sz="1800">
                <a:solidFill>
                  <a:srgbClr val="FFFFFF"/>
                </a:solidFill>
                <a:latin typeface="Raleway"/>
                <a:ea typeface="Raleway"/>
                <a:cs typeface="Raleway"/>
                <a:sym typeface="Raleway"/>
              </a:rPr>
              <a:t> para que no se produzcan interrupciones entre las pistas.</a:t>
            </a:r>
          </a:p>
          <a:p>
            <a:pPr lvl="0" rtl="0">
              <a:lnSpc>
                <a:spcPct val="115000"/>
              </a:lnSpc>
              <a:spcBef>
                <a:spcPts val="0"/>
              </a:spcBef>
              <a:buNone/>
            </a:pPr>
            <a:r>
              <a:t/>
            </a:r>
            <a:endParaRPr sz="1800">
              <a:solidFill>
                <a:srgbClr val="FFFFFF"/>
              </a:solidFill>
              <a:latin typeface="Raleway"/>
              <a:ea typeface="Raleway"/>
              <a:cs typeface="Raleway"/>
              <a:sym typeface="Raleway"/>
            </a:endParaRPr>
          </a:p>
          <a:p>
            <a:pPr indent="-342900" lvl="0" marL="457200" rtl="0">
              <a:lnSpc>
                <a:spcPct val="115000"/>
              </a:lnSpc>
              <a:spcBef>
                <a:spcPts val="0"/>
              </a:spcBef>
              <a:buClr>
                <a:srgbClr val="F3F3F3"/>
              </a:buClr>
              <a:buSzPct val="100000"/>
              <a:buFont typeface="Raleway"/>
              <a:buChar char="➢"/>
            </a:pPr>
            <a:r>
              <a:rPr lang="es" sz="1800">
                <a:solidFill>
                  <a:srgbClr val="F3F3F3"/>
                </a:solidFill>
                <a:latin typeface="Raleway"/>
                <a:ea typeface="Raleway"/>
                <a:cs typeface="Raleway"/>
                <a:sym typeface="Raleway"/>
              </a:rPr>
              <a:t>Una CDN o, en español, una “Red de distribución de contenido”, es un conjunto de servidores que contienen copias de una misma serie de contenidos, ubicados en puntos diversos de una red para dar servicios de manera más eficiente.</a:t>
            </a:r>
            <a:r>
              <a:rPr b="1" lang="es" sz="1800">
                <a:solidFill>
                  <a:srgbClr val="F3F3F3"/>
                </a:solidFill>
                <a:latin typeface="Raleway"/>
                <a:ea typeface="Raleway"/>
                <a:cs typeface="Raleway"/>
                <a:sym typeface="Raleway"/>
              </a:rPr>
              <a:t> </a:t>
            </a:r>
          </a:p>
          <a:p>
            <a:pPr lvl="0" rtl="0">
              <a:lnSpc>
                <a:spcPct val="115000"/>
              </a:lnSpc>
              <a:spcBef>
                <a:spcPts val="0"/>
              </a:spcBef>
              <a:buNone/>
            </a:pPr>
            <a:r>
              <a:t/>
            </a:r>
            <a:endParaRPr sz="1800">
              <a:solidFill>
                <a:srgbClr val="FFFFFF"/>
              </a:solidFill>
              <a:latin typeface="Raleway"/>
              <a:ea typeface="Raleway"/>
              <a:cs typeface="Raleway"/>
              <a:sym typeface="Raleway"/>
            </a:endParaRPr>
          </a:p>
          <a:p>
            <a:pPr lvl="0" rtl="0">
              <a:lnSpc>
                <a:spcPct val="115000"/>
              </a:lnSpc>
              <a:spcBef>
                <a:spcPts val="0"/>
              </a:spcBef>
              <a:buNone/>
            </a:pPr>
            <a:r>
              <a:t/>
            </a:r>
            <a:endParaRPr sz="1100">
              <a:solidFill>
                <a:srgbClr val="393939"/>
              </a:solidFill>
              <a:latin typeface="Georgia"/>
              <a:ea typeface="Georgia"/>
              <a:cs typeface="Georgia"/>
              <a:sym typeface="Georgia"/>
            </a:endParaRPr>
          </a:p>
        </p:txBody>
      </p:sp>
      <p:sp>
        <p:nvSpPr>
          <p:cNvPr id="199" name="Shape 199"/>
          <p:cNvSpPr txBox="1"/>
          <p:nvPr>
            <p:ph type="title"/>
          </p:nvPr>
        </p:nvSpPr>
        <p:spPr>
          <a:xfrm>
            <a:off x="311700" y="518325"/>
            <a:ext cx="8520600" cy="868800"/>
          </a:xfrm>
          <a:prstGeom prst="rect">
            <a:avLst/>
          </a:prstGeom>
        </p:spPr>
        <p:txBody>
          <a:bodyPr anchorCtr="0" anchor="ctr" bIns="91425" lIns="91425" rIns="91425" tIns="91425">
            <a:noAutofit/>
          </a:bodyPr>
          <a:lstStyle/>
          <a:p>
            <a:pPr lvl="0" rtl="0" algn="l">
              <a:spcBef>
                <a:spcPts val="0"/>
              </a:spcBef>
              <a:buNone/>
            </a:pPr>
            <a:r>
              <a:rPr lang="es" sz="3800">
                <a:solidFill>
                  <a:srgbClr val="FFFFFF"/>
                </a:solidFill>
              </a:rPr>
              <a:t>III. CDN - Content Delivery Network</a:t>
            </a:r>
          </a:p>
        </p:txBody>
      </p:sp>
      <p:sp>
        <p:nvSpPr>
          <p:cNvPr id="200" name="Shape 200"/>
          <p:cNvSpPr txBox="1"/>
          <p:nvPr/>
        </p:nvSpPr>
        <p:spPr>
          <a:xfrm>
            <a:off x="2971050" y="-77150"/>
            <a:ext cx="3201900" cy="498000"/>
          </a:xfrm>
          <a:prstGeom prst="rect">
            <a:avLst/>
          </a:prstGeom>
          <a:noFill/>
          <a:ln>
            <a:noFill/>
          </a:ln>
        </p:spPr>
        <p:txBody>
          <a:bodyPr anchorCtr="0" anchor="t" bIns="91425" lIns="91425" rIns="91425" tIns="91425">
            <a:noAutofit/>
          </a:bodyPr>
          <a:lstStyle/>
          <a:p>
            <a:pPr lvl="0" rtl="0" algn="ctr">
              <a:spcBef>
                <a:spcPts val="0"/>
              </a:spcBef>
              <a:buNone/>
            </a:pPr>
            <a:r>
              <a:rPr b="1" lang="es" sz="2400">
                <a:solidFill>
                  <a:schemeClr val="dk2"/>
                </a:solidFill>
                <a:latin typeface="Raleway"/>
                <a:ea typeface="Raleway"/>
                <a:cs typeface="Raleway"/>
                <a:sym typeface="Raleway"/>
              </a:rPr>
              <a:t>3. Centro de Datos</a:t>
            </a:r>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3D05F"/>
        </a:solidFill>
      </p:bgPr>
    </p:bg>
    <p:spTree>
      <p:nvGrpSpPr>
        <p:cNvPr id="204" name="Shape 204"/>
        <p:cNvGrpSpPr/>
        <p:nvPr/>
      </p:nvGrpSpPr>
      <p:grpSpPr>
        <a:xfrm>
          <a:off x="0" y="0"/>
          <a:ext cx="0" cy="0"/>
          <a:chOff x="0" y="0"/>
          <a:chExt cx="0" cy="0"/>
        </a:xfrm>
      </p:grpSpPr>
      <p:sp>
        <p:nvSpPr>
          <p:cNvPr id="205" name="Shape 205"/>
          <p:cNvSpPr txBox="1"/>
          <p:nvPr/>
        </p:nvSpPr>
        <p:spPr>
          <a:xfrm>
            <a:off x="311700" y="1175725"/>
            <a:ext cx="8520600" cy="14520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Clr>
                <a:srgbClr val="FFFFFF"/>
              </a:buClr>
              <a:buSzPct val="100000"/>
              <a:buFont typeface="Raleway"/>
              <a:buChar char="➢"/>
            </a:pPr>
            <a:r>
              <a:rPr lang="es" sz="1800">
                <a:solidFill>
                  <a:schemeClr val="lt1"/>
                </a:solidFill>
                <a:latin typeface="Raleway"/>
                <a:ea typeface="Raleway"/>
                <a:cs typeface="Raleway"/>
                <a:sym typeface="Raleway"/>
              </a:rPr>
              <a:t>De hecho con la escucha móvil, no es posible utilizar la red P2P porque  no se pueden mantener cachés locales, especialmente en las velocidades de datos y la disponibilidad de memoria difieren ampliamente de dispositivo a dispositivo.</a:t>
            </a:r>
          </a:p>
          <a:p>
            <a:pPr lvl="0" rtl="0">
              <a:lnSpc>
                <a:spcPct val="115000"/>
              </a:lnSpc>
              <a:spcBef>
                <a:spcPts val="0"/>
              </a:spcBef>
              <a:buNone/>
            </a:pPr>
            <a:r>
              <a:t/>
            </a:r>
            <a:endParaRPr sz="1800">
              <a:solidFill>
                <a:schemeClr val="lt1"/>
              </a:solidFill>
              <a:latin typeface="Raleway"/>
              <a:ea typeface="Raleway"/>
              <a:cs typeface="Raleway"/>
              <a:sym typeface="Raleway"/>
            </a:endParaRPr>
          </a:p>
          <a:p>
            <a:pPr lvl="0" rtl="0">
              <a:lnSpc>
                <a:spcPct val="115000"/>
              </a:lnSpc>
              <a:spcBef>
                <a:spcPts val="0"/>
              </a:spcBef>
              <a:buNone/>
            </a:pPr>
            <a:r>
              <a:t/>
            </a:r>
            <a:endParaRPr sz="1800">
              <a:solidFill>
                <a:srgbClr val="FFFFFF"/>
              </a:solidFill>
              <a:latin typeface="Raleway"/>
              <a:ea typeface="Raleway"/>
              <a:cs typeface="Raleway"/>
              <a:sym typeface="Raleway"/>
            </a:endParaRPr>
          </a:p>
          <a:p>
            <a:pPr lvl="0" rtl="0">
              <a:lnSpc>
                <a:spcPct val="115000"/>
              </a:lnSpc>
              <a:spcBef>
                <a:spcPts val="0"/>
              </a:spcBef>
              <a:buNone/>
            </a:pPr>
            <a:r>
              <a:t/>
            </a:r>
            <a:endParaRPr sz="1100">
              <a:solidFill>
                <a:srgbClr val="393939"/>
              </a:solidFill>
              <a:latin typeface="Georgia"/>
              <a:ea typeface="Georgia"/>
              <a:cs typeface="Georgia"/>
              <a:sym typeface="Georgia"/>
            </a:endParaRPr>
          </a:p>
        </p:txBody>
      </p:sp>
      <p:sp>
        <p:nvSpPr>
          <p:cNvPr id="206" name="Shape 206"/>
          <p:cNvSpPr txBox="1"/>
          <p:nvPr>
            <p:ph type="title"/>
          </p:nvPr>
        </p:nvSpPr>
        <p:spPr>
          <a:xfrm>
            <a:off x="311700" y="405325"/>
            <a:ext cx="8520600" cy="868800"/>
          </a:xfrm>
          <a:prstGeom prst="rect">
            <a:avLst/>
          </a:prstGeom>
        </p:spPr>
        <p:txBody>
          <a:bodyPr anchorCtr="0" anchor="ctr" bIns="91425" lIns="91425" rIns="91425" tIns="91425">
            <a:noAutofit/>
          </a:bodyPr>
          <a:lstStyle/>
          <a:p>
            <a:pPr lvl="0" rtl="0" algn="l">
              <a:spcBef>
                <a:spcPts val="0"/>
              </a:spcBef>
              <a:buNone/>
            </a:pPr>
            <a:r>
              <a:rPr lang="es" sz="3800">
                <a:solidFill>
                  <a:srgbClr val="FFFFFF"/>
                </a:solidFill>
              </a:rPr>
              <a:t>III. CDN - Content Delivery Network</a:t>
            </a:r>
          </a:p>
        </p:txBody>
      </p:sp>
      <p:pic>
        <p:nvPicPr>
          <p:cNvPr id="207" name="Shape 207"/>
          <p:cNvPicPr preferRelativeResize="0"/>
          <p:nvPr/>
        </p:nvPicPr>
        <p:blipFill>
          <a:blip r:embed="rId3">
            <a:alphaModFix/>
          </a:blip>
          <a:stretch>
            <a:fillRect/>
          </a:stretch>
        </p:blipFill>
        <p:spPr>
          <a:xfrm>
            <a:off x="5973687" y="2627725"/>
            <a:ext cx="2714625" cy="1600200"/>
          </a:xfrm>
          <a:prstGeom prst="rect">
            <a:avLst/>
          </a:prstGeom>
          <a:noFill/>
          <a:ln>
            <a:noFill/>
          </a:ln>
        </p:spPr>
      </p:pic>
      <p:sp>
        <p:nvSpPr>
          <p:cNvPr id="208" name="Shape 208"/>
          <p:cNvSpPr txBox="1"/>
          <p:nvPr/>
        </p:nvSpPr>
        <p:spPr>
          <a:xfrm>
            <a:off x="311700" y="2431525"/>
            <a:ext cx="5243100" cy="19926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Clr>
                <a:schemeClr val="lt1"/>
              </a:buClr>
              <a:buSzPct val="100000"/>
              <a:buFont typeface="Raleway"/>
              <a:buChar char="➢"/>
            </a:pPr>
            <a:r>
              <a:rPr lang="es" sz="1800">
                <a:solidFill>
                  <a:schemeClr val="lt1"/>
                </a:solidFill>
                <a:latin typeface="Raleway"/>
                <a:ea typeface="Raleway"/>
                <a:cs typeface="Raleway"/>
                <a:sym typeface="Raleway"/>
              </a:rPr>
              <a:t>El resultado de esta estrategia híbrida es una experiencia móvil que ofrece la misma calidad que la experiencia de escritorio, sino que utiliza una tecnología diferente para servir peticiones de una manera transparente para asegurar que los oyentes no se pierda el ritmo.</a:t>
            </a:r>
          </a:p>
        </p:txBody>
      </p:sp>
      <p:sp>
        <p:nvSpPr>
          <p:cNvPr id="209" name="Shape 209"/>
          <p:cNvSpPr txBox="1"/>
          <p:nvPr/>
        </p:nvSpPr>
        <p:spPr>
          <a:xfrm>
            <a:off x="2971050" y="-77150"/>
            <a:ext cx="3201900" cy="498000"/>
          </a:xfrm>
          <a:prstGeom prst="rect">
            <a:avLst/>
          </a:prstGeom>
          <a:noFill/>
          <a:ln>
            <a:noFill/>
          </a:ln>
        </p:spPr>
        <p:txBody>
          <a:bodyPr anchorCtr="0" anchor="t" bIns="91425" lIns="91425" rIns="91425" tIns="91425">
            <a:noAutofit/>
          </a:bodyPr>
          <a:lstStyle/>
          <a:p>
            <a:pPr lvl="0" rtl="0" algn="ctr">
              <a:spcBef>
                <a:spcPts val="0"/>
              </a:spcBef>
              <a:buNone/>
            </a:pPr>
            <a:r>
              <a:rPr b="1" lang="es" sz="2400">
                <a:solidFill>
                  <a:schemeClr val="dk2"/>
                </a:solidFill>
                <a:latin typeface="Raleway"/>
                <a:ea typeface="Raleway"/>
                <a:cs typeface="Raleway"/>
                <a:sym typeface="Raleway"/>
              </a:rPr>
              <a:t>3. Centro de Datos</a:t>
            </a:r>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3D05F"/>
        </a:solidFill>
      </p:bgPr>
    </p:bg>
    <p:spTree>
      <p:nvGrpSpPr>
        <p:cNvPr id="213" name="Shape 213"/>
        <p:cNvGrpSpPr/>
        <p:nvPr/>
      </p:nvGrpSpPr>
      <p:grpSpPr>
        <a:xfrm>
          <a:off x="0" y="0"/>
          <a:ext cx="0" cy="0"/>
          <a:chOff x="0" y="0"/>
          <a:chExt cx="0" cy="0"/>
        </a:xfrm>
      </p:grpSpPr>
      <p:sp>
        <p:nvSpPr>
          <p:cNvPr id="214" name="Shape 214"/>
          <p:cNvSpPr txBox="1"/>
          <p:nvPr/>
        </p:nvSpPr>
        <p:spPr>
          <a:xfrm>
            <a:off x="311700" y="1150775"/>
            <a:ext cx="8520600" cy="35739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Clr>
                <a:srgbClr val="FFFFFF"/>
              </a:buClr>
              <a:buSzPct val="100000"/>
              <a:buFont typeface="Raleway"/>
              <a:buChar char="➢"/>
            </a:pPr>
            <a:r>
              <a:rPr lang="es" sz="1800">
                <a:solidFill>
                  <a:srgbClr val="FFFFFF"/>
                </a:solidFill>
                <a:latin typeface="Raleway"/>
                <a:ea typeface="Raleway"/>
                <a:cs typeface="Raleway"/>
                <a:sym typeface="Raleway"/>
              </a:rPr>
              <a:t>Actualmente  </a:t>
            </a:r>
            <a:r>
              <a:rPr lang="es" sz="1800">
                <a:solidFill>
                  <a:srgbClr val="FFFFFF"/>
                </a:solidFill>
                <a:latin typeface="Raleway"/>
                <a:ea typeface="Raleway"/>
                <a:cs typeface="Raleway"/>
                <a:sym typeface="Raleway"/>
              </a:rPr>
              <a:t>la compañía está trabajando a través de la nube, implementando sus centros de datos en red por medio de la estructura Amazon Web Services :</a:t>
            </a:r>
          </a:p>
          <a:p>
            <a:pPr indent="-342900" lvl="1" marL="914400" rtl="0">
              <a:lnSpc>
                <a:spcPct val="115000"/>
              </a:lnSpc>
              <a:spcBef>
                <a:spcPts val="0"/>
              </a:spcBef>
              <a:buClr>
                <a:srgbClr val="FFFFFF"/>
              </a:buClr>
              <a:buSzPct val="100000"/>
              <a:buFont typeface="Raleway"/>
              <a:buChar char="○"/>
            </a:pPr>
            <a:r>
              <a:rPr i="1" lang="es" sz="1800">
                <a:solidFill>
                  <a:srgbClr val="FFFFFF"/>
                </a:solidFill>
                <a:latin typeface="Raleway"/>
                <a:ea typeface="Raleway"/>
                <a:cs typeface="Raleway"/>
                <a:sym typeface="Raleway"/>
              </a:rPr>
              <a:t>                             (</a:t>
            </a:r>
            <a:r>
              <a:rPr i="1" lang="es" sz="1800">
                <a:solidFill>
                  <a:srgbClr val="FFFFFF"/>
                </a:solidFill>
                <a:latin typeface="Raleway"/>
                <a:ea typeface="Raleway"/>
                <a:cs typeface="Raleway"/>
                <a:sym typeface="Raleway"/>
                <a:hlinkClick r:id="rId3"/>
              </a:rPr>
              <a:t>Simple Storage Service</a:t>
            </a:r>
            <a:r>
              <a:rPr i="1" lang="es" sz="1800">
                <a:solidFill>
                  <a:srgbClr val="FFFFFF"/>
                </a:solidFill>
                <a:latin typeface="Raleway"/>
                <a:ea typeface="Raleway"/>
                <a:cs typeface="Raleway"/>
                <a:sym typeface="Raleway"/>
              </a:rPr>
              <a:t> )</a:t>
            </a:r>
          </a:p>
          <a:p>
            <a:pPr indent="0" lvl="0" marL="914400" rtl="0">
              <a:lnSpc>
                <a:spcPct val="115000"/>
              </a:lnSpc>
              <a:spcBef>
                <a:spcPts val="0"/>
              </a:spcBef>
              <a:buNone/>
            </a:pPr>
            <a:r>
              <a:rPr lang="es" sz="1800">
                <a:solidFill>
                  <a:srgbClr val="FFFFFF"/>
                </a:solidFill>
                <a:latin typeface="Raleway"/>
                <a:ea typeface="Raleway"/>
                <a:cs typeface="Raleway"/>
                <a:sym typeface="Raleway"/>
              </a:rPr>
              <a:t>Spotify necesitaba una nueva solución de almacenamiento, y se eligió este producto por ser más maduro para grandes suministros. Con este producto se expande rápidamente el espacio de almacenamiento y se garantiza un alto nivel de durabilidad de datos.</a:t>
            </a:r>
          </a:p>
          <a:p>
            <a:pPr indent="-342900" lvl="1" marL="914400" rtl="0">
              <a:lnSpc>
                <a:spcPct val="115000"/>
              </a:lnSpc>
              <a:spcBef>
                <a:spcPts val="0"/>
              </a:spcBef>
              <a:buClr>
                <a:srgbClr val="FFFFFF"/>
              </a:buClr>
              <a:buFont typeface="Raleway"/>
              <a:buChar char="○"/>
            </a:pPr>
            <a:r>
              <a:t/>
            </a:r>
            <a:endParaRPr i="1" sz="1800">
              <a:solidFill>
                <a:srgbClr val="FFFFFF"/>
              </a:solidFill>
              <a:latin typeface="Raleway"/>
              <a:ea typeface="Raleway"/>
              <a:cs typeface="Raleway"/>
              <a:sym typeface="Raleway"/>
            </a:endParaRPr>
          </a:p>
          <a:p>
            <a:pPr indent="0" lvl="0" marL="914400" rtl="0">
              <a:lnSpc>
                <a:spcPct val="115000"/>
              </a:lnSpc>
              <a:spcBef>
                <a:spcPts val="0"/>
              </a:spcBef>
              <a:buNone/>
            </a:pPr>
            <a:r>
              <a:rPr lang="es" sz="1800">
                <a:solidFill>
                  <a:srgbClr val="FFFFFF"/>
                </a:solidFill>
                <a:latin typeface="Raleway"/>
                <a:ea typeface="Raleway"/>
                <a:cs typeface="Raleway"/>
                <a:sym typeface="Raleway"/>
              </a:rPr>
              <a:t>Un servicio que permite crear máquinas virtuales en la nube con características como cualquier máquina</a:t>
            </a:r>
          </a:p>
        </p:txBody>
      </p:sp>
      <p:sp>
        <p:nvSpPr>
          <p:cNvPr id="215" name="Shape 215"/>
          <p:cNvSpPr txBox="1"/>
          <p:nvPr>
            <p:ph type="title"/>
          </p:nvPr>
        </p:nvSpPr>
        <p:spPr>
          <a:xfrm>
            <a:off x="311700" y="365925"/>
            <a:ext cx="8520600" cy="868800"/>
          </a:xfrm>
          <a:prstGeom prst="rect">
            <a:avLst/>
          </a:prstGeom>
        </p:spPr>
        <p:txBody>
          <a:bodyPr anchorCtr="0" anchor="ctr" bIns="91425" lIns="91425" rIns="91425" tIns="91425">
            <a:noAutofit/>
          </a:bodyPr>
          <a:lstStyle/>
          <a:p>
            <a:pPr lvl="0" rtl="0" algn="l">
              <a:spcBef>
                <a:spcPts val="0"/>
              </a:spcBef>
              <a:buNone/>
            </a:pPr>
            <a:r>
              <a:rPr lang="es" sz="3800">
                <a:solidFill>
                  <a:srgbClr val="FFFFFF"/>
                </a:solidFill>
              </a:rPr>
              <a:t>IV. Amazon 3S</a:t>
            </a:r>
          </a:p>
        </p:txBody>
      </p:sp>
      <p:sp>
        <p:nvSpPr>
          <p:cNvPr id="216" name="Shape 216"/>
          <p:cNvSpPr txBox="1"/>
          <p:nvPr/>
        </p:nvSpPr>
        <p:spPr>
          <a:xfrm>
            <a:off x="2971050" y="-77150"/>
            <a:ext cx="3201900" cy="498000"/>
          </a:xfrm>
          <a:prstGeom prst="rect">
            <a:avLst/>
          </a:prstGeom>
          <a:noFill/>
          <a:ln>
            <a:noFill/>
          </a:ln>
        </p:spPr>
        <p:txBody>
          <a:bodyPr anchorCtr="0" anchor="t" bIns="91425" lIns="91425" rIns="91425" tIns="91425">
            <a:noAutofit/>
          </a:bodyPr>
          <a:lstStyle/>
          <a:p>
            <a:pPr lvl="0" rtl="0" algn="ctr">
              <a:spcBef>
                <a:spcPts val="0"/>
              </a:spcBef>
              <a:buNone/>
            </a:pPr>
            <a:r>
              <a:rPr b="1" lang="es" sz="2400">
                <a:solidFill>
                  <a:schemeClr val="dk2"/>
                </a:solidFill>
                <a:latin typeface="Raleway"/>
                <a:ea typeface="Raleway"/>
                <a:cs typeface="Raleway"/>
                <a:sym typeface="Raleway"/>
              </a:rPr>
              <a:t>3. Centro de Datos</a:t>
            </a:r>
          </a:p>
        </p:txBody>
      </p:sp>
      <p:pic>
        <p:nvPicPr>
          <p:cNvPr id="217" name="Shape 217"/>
          <p:cNvPicPr preferRelativeResize="0"/>
          <p:nvPr/>
        </p:nvPicPr>
        <p:blipFill>
          <a:blip r:embed="rId4">
            <a:alphaModFix/>
          </a:blip>
          <a:stretch>
            <a:fillRect/>
          </a:stretch>
        </p:blipFill>
        <p:spPr>
          <a:xfrm>
            <a:off x="1130100" y="3649050"/>
            <a:ext cx="1503775" cy="549950"/>
          </a:xfrm>
          <a:prstGeom prst="rect">
            <a:avLst/>
          </a:prstGeom>
          <a:noFill/>
          <a:ln>
            <a:noFill/>
          </a:ln>
        </p:spPr>
      </p:pic>
      <p:pic>
        <p:nvPicPr>
          <p:cNvPr id="218" name="Shape 218"/>
          <p:cNvPicPr preferRelativeResize="0"/>
          <p:nvPr/>
        </p:nvPicPr>
        <p:blipFill>
          <a:blip r:embed="rId5">
            <a:alphaModFix/>
          </a:blip>
          <a:stretch>
            <a:fillRect/>
          </a:stretch>
        </p:blipFill>
        <p:spPr>
          <a:xfrm>
            <a:off x="1238925" y="2161348"/>
            <a:ext cx="1547550" cy="341900"/>
          </a:xfrm>
          <a:prstGeom prst="rect">
            <a:avLst/>
          </a:prstGeom>
          <a:noFill/>
          <a:ln>
            <a:noFill/>
          </a:ln>
        </p:spPr>
      </p:pic>
      <p:pic>
        <p:nvPicPr>
          <p:cNvPr id="219" name="Shape 219"/>
          <p:cNvPicPr preferRelativeResize="0"/>
          <p:nvPr/>
        </p:nvPicPr>
        <p:blipFill>
          <a:blip r:embed="rId6">
            <a:alphaModFix/>
          </a:blip>
          <a:stretch>
            <a:fillRect/>
          </a:stretch>
        </p:blipFill>
        <p:spPr>
          <a:xfrm>
            <a:off x="6496825" y="470675"/>
            <a:ext cx="2053889" cy="764049"/>
          </a:xfrm>
          <a:prstGeom prst="rect">
            <a:avLst/>
          </a:prstGeom>
          <a:noFill/>
          <a:ln>
            <a:noFill/>
          </a:ln>
        </p:spPr>
      </p:pic>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3D05F"/>
        </a:solidFill>
      </p:bgPr>
    </p:bg>
    <p:spTree>
      <p:nvGrpSpPr>
        <p:cNvPr id="223" name="Shape 223"/>
        <p:cNvGrpSpPr/>
        <p:nvPr/>
      </p:nvGrpSpPr>
      <p:grpSpPr>
        <a:xfrm>
          <a:off x="0" y="0"/>
          <a:ext cx="0" cy="0"/>
          <a:chOff x="0" y="0"/>
          <a:chExt cx="0" cy="0"/>
        </a:xfrm>
      </p:grpSpPr>
      <p:sp>
        <p:nvSpPr>
          <p:cNvPr id="224" name="Shape 224"/>
          <p:cNvSpPr txBox="1"/>
          <p:nvPr/>
        </p:nvSpPr>
        <p:spPr>
          <a:xfrm>
            <a:off x="311700" y="2537675"/>
            <a:ext cx="8520600" cy="2055000"/>
          </a:xfrm>
          <a:prstGeom prst="rect">
            <a:avLst/>
          </a:prstGeom>
          <a:noFill/>
          <a:ln>
            <a:noFill/>
          </a:ln>
        </p:spPr>
        <p:txBody>
          <a:bodyPr anchorCtr="0" anchor="t" bIns="91425" lIns="91425" rIns="91425" tIns="91425">
            <a:noAutofit/>
          </a:bodyPr>
          <a:lstStyle/>
          <a:p>
            <a:pPr lvl="0" rtl="0">
              <a:lnSpc>
                <a:spcPct val="123913"/>
              </a:lnSpc>
              <a:spcBef>
                <a:spcPts val="0"/>
              </a:spcBef>
              <a:spcAft>
                <a:spcPts val="800"/>
              </a:spcAft>
              <a:buNone/>
            </a:pPr>
            <a:r>
              <a:t/>
            </a:r>
            <a:endParaRPr sz="1800">
              <a:solidFill>
                <a:srgbClr val="FFFFFF"/>
              </a:solidFill>
              <a:latin typeface="Raleway"/>
              <a:ea typeface="Raleway"/>
              <a:cs typeface="Raleway"/>
              <a:sym typeface="Raleway"/>
            </a:endParaRPr>
          </a:p>
          <a:p>
            <a:pPr indent="-342900" lvl="0" marL="457200" rtl="0">
              <a:lnSpc>
                <a:spcPct val="123913"/>
              </a:lnSpc>
              <a:spcBef>
                <a:spcPts val="0"/>
              </a:spcBef>
              <a:spcAft>
                <a:spcPts val="800"/>
              </a:spcAft>
              <a:buClr>
                <a:srgbClr val="FFFFFF"/>
              </a:buClr>
              <a:buSzPct val="100000"/>
              <a:buFont typeface="Raleway"/>
              <a:buChar char="➢"/>
            </a:pPr>
            <a:r>
              <a:rPr lang="es" sz="1800">
                <a:solidFill>
                  <a:srgbClr val="FFFFFF"/>
                </a:solidFill>
                <a:latin typeface="Raleway"/>
                <a:ea typeface="Raleway"/>
                <a:cs typeface="Raleway"/>
                <a:sym typeface="Raleway"/>
              </a:rPr>
              <a:t>De lo contrario, el cliente de Spotify solicita los primeros 15 segundos de la pista desde los servidores de Spotify para que la reproducción puede comenzar tan pronto como sea posible.</a:t>
            </a:r>
          </a:p>
          <a:p>
            <a:pPr indent="-342900" lvl="0" marL="457200" rtl="0">
              <a:lnSpc>
                <a:spcPct val="123913"/>
              </a:lnSpc>
              <a:spcBef>
                <a:spcPts val="0"/>
              </a:spcBef>
              <a:spcAft>
                <a:spcPts val="800"/>
              </a:spcAft>
              <a:buClr>
                <a:srgbClr val="FFFFFF"/>
              </a:buClr>
              <a:buSzPct val="100000"/>
              <a:buFont typeface="Raleway"/>
              <a:buChar char="➢"/>
            </a:pPr>
            <a:r>
              <a:rPr lang="es" sz="1800">
                <a:solidFill>
                  <a:srgbClr val="FFFFFF"/>
                </a:solidFill>
                <a:latin typeface="Raleway"/>
                <a:ea typeface="Raleway"/>
                <a:cs typeface="Raleway"/>
                <a:sym typeface="Raleway"/>
              </a:rPr>
              <a:t>Al mismo tiempo, el cliente comienza a buscar la pista en la red peer-to-peer.</a:t>
            </a:r>
          </a:p>
          <a:p>
            <a:pPr indent="0" lvl="0" marL="914400" rtl="0">
              <a:lnSpc>
                <a:spcPct val="115000"/>
              </a:lnSpc>
              <a:spcBef>
                <a:spcPts val="0"/>
              </a:spcBef>
              <a:buNone/>
            </a:pPr>
            <a:r>
              <a:t/>
            </a:r>
            <a:endParaRPr sz="2000">
              <a:solidFill>
                <a:srgbClr val="FFFFFF"/>
              </a:solidFill>
              <a:latin typeface="Georgia"/>
              <a:ea typeface="Georgia"/>
              <a:cs typeface="Georgia"/>
              <a:sym typeface="Georgia"/>
            </a:endParaRPr>
          </a:p>
        </p:txBody>
      </p:sp>
      <p:sp>
        <p:nvSpPr>
          <p:cNvPr id="225" name="Shape 225"/>
          <p:cNvSpPr txBox="1"/>
          <p:nvPr>
            <p:ph type="title"/>
          </p:nvPr>
        </p:nvSpPr>
        <p:spPr>
          <a:xfrm>
            <a:off x="311700" y="518312"/>
            <a:ext cx="6639000" cy="868800"/>
          </a:xfrm>
          <a:prstGeom prst="rect">
            <a:avLst/>
          </a:prstGeom>
        </p:spPr>
        <p:txBody>
          <a:bodyPr anchorCtr="0" anchor="ctr" bIns="91425" lIns="91425" rIns="91425" tIns="91425">
            <a:noAutofit/>
          </a:bodyPr>
          <a:lstStyle/>
          <a:p>
            <a:pPr lvl="0" rtl="0" algn="l">
              <a:spcBef>
                <a:spcPts val="0"/>
              </a:spcBef>
              <a:buNone/>
            </a:pPr>
            <a:r>
              <a:rPr lang="es" sz="3800">
                <a:solidFill>
                  <a:srgbClr val="FFFFFF"/>
                </a:solidFill>
              </a:rPr>
              <a:t>Funcionamiento I</a:t>
            </a:r>
          </a:p>
        </p:txBody>
      </p:sp>
      <p:sp>
        <p:nvSpPr>
          <p:cNvPr id="226" name="Shape 226"/>
          <p:cNvSpPr txBox="1"/>
          <p:nvPr/>
        </p:nvSpPr>
        <p:spPr>
          <a:xfrm>
            <a:off x="2891550" y="-92675"/>
            <a:ext cx="3201900" cy="498000"/>
          </a:xfrm>
          <a:prstGeom prst="rect">
            <a:avLst/>
          </a:prstGeom>
          <a:noFill/>
          <a:ln>
            <a:noFill/>
          </a:ln>
        </p:spPr>
        <p:txBody>
          <a:bodyPr anchorCtr="0" anchor="t" bIns="91425" lIns="91425" rIns="91425" tIns="91425">
            <a:noAutofit/>
          </a:bodyPr>
          <a:lstStyle/>
          <a:p>
            <a:pPr lvl="0" rtl="0" algn="ctr">
              <a:spcBef>
                <a:spcPts val="0"/>
              </a:spcBef>
              <a:buClr>
                <a:schemeClr val="dk2"/>
              </a:buClr>
              <a:buSzPct val="45833"/>
              <a:buFont typeface="Arial"/>
              <a:buNone/>
            </a:pPr>
            <a:r>
              <a:rPr b="1" lang="es" sz="2400">
                <a:solidFill>
                  <a:schemeClr val="dk2"/>
                </a:solidFill>
                <a:latin typeface="Raleway"/>
                <a:ea typeface="Raleway"/>
                <a:cs typeface="Raleway"/>
                <a:sym typeface="Raleway"/>
              </a:rPr>
              <a:t>4. ¿Cómo Funciona?</a:t>
            </a:r>
          </a:p>
        </p:txBody>
      </p:sp>
      <p:sp>
        <p:nvSpPr>
          <p:cNvPr id="227" name="Shape 227"/>
          <p:cNvSpPr txBox="1"/>
          <p:nvPr/>
        </p:nvSpPr>
        <p:spPr>
          <a:xfrm>
            <a:off x="304800" y="685800"/>
            <a:ext cx="5312100" cy="3000000"/>
          </a:xfrm>
          <a:prstGeom prst="rect">
            <a:avLst/>
          </a:prstGeom>
          <a:noFill/>
          <a:ln>
            <a:noFill/>
          </a:ln>
        </p:spPr>
        <p:txBody>
          <a:bodyPr anchorCtr="0" anchor="ctr" bIns="91425" lIns="91425" rIns="91425" tIns="91425">
            <a:noAutofit/>
          </a:bodyPr>
          <a:lstStyle/>
          <a:p>
            <a:pPr indent="-342900" lvl="0" marL="457200" rtl="0">
              <a:lnSpc>
                <a:spcPct val="123913"/>
              </a:lnSpc>
              <a:spcBef>
                <a:spcPts val="0"/>
              </a:spcBef>
              <a:spcAft>
                <a:spcPts val="800"/>
              </a:spcAft>
              <a:buClr>
                <a:schemeClr val="lt1"/>
              </a:buClr>
              <a:buSzPct val="100000"/>
              <a:buFont typeface="Raleway"/>
              <a:buChar char="➢"/>
            </a:pPr>
            <a:r>
              <a:rPr lang="es" sz="1800">
                <a:solidFill>
                  <a:schemeClr val="lt1"/>
                </a:solidFill>
                <a:latin typeface="Raleway"/>
                <a:ea typeface="Raleway"/>
                <a:cs typeface="Raleway"/>
                <a:sym typeface="Raleway"/>
              </a:rPr>
              <a:t>El usuario hace clic en una canción para escucharla.</a:t>
            </a:r>
          </a:p>
          <a:p>
            <a:pPr indent="-342900" lvl="0" marL="457200" rtl="0">
              <a:lnSpc>
                <a:spcPct val="123913"/>
              </a:lnSpc>
              <a:spcBef>
                <a:spcPts val="0"/>
              </a:spcBef>
              <a:spcAft>
                <a:spcPts val="800"/>
              </a:spcAft>
              <a:buClr>
                <a:schemeClr val="lt1"/>
              </a:buClr>
              <a:buSzPct val="100000"/>
              <a:buFont typeface="Raleway"/>
              <a:buChar char="➢"/>
            </a:pPr>
            <a:r>
              <a:rPr lang="es" sz="1800">
                <a:solidFill>
                  <a:schemeClr val="lt1"/>
                </a:solidFill>
                <a:latin typeface="Raleway"/>
                <a:ea typeface="Raleway"/>
                <a:cs typeface="Raleway"/>
                <a:sym typeface="Raleway"/>
              </a:rPr>
              <a:t>Si está en la memoria caché, Spotify simplemente inicia la reproducción desde allí.</a:t>
            </a:r>
          </a:p>
        </p:txBody>
      </p:sp>
      <p:pic>
        <p:nvPicPr>
          <p:cNvPr id="228" name="Shape 228"/>
          <p:cNvPicPr preferRelativeResize="0"/>
          <p:nvPr/>
        </p:nvPicPr>
        <p:blipFill>
          <a:blip r:embed="rId3">
            <a:alphaModFix/>
          </a:blip>
          <a:stretch>
            <a:fillRect/>
          </a:stretch>
        </p:blipFill>
        <p:spPr>
          <a:xfrm>
            <a:off x="5616900" y="1195574"/>
            <a:ext cx="2903025" cy="1842699"/>
          </a:xfrm>
          <a:prstGeom prst="rect">
            <a:avLst/>
          </a:prstGeom>
          <a:noFill/>
          <a:ln>
            <a:noFill/>
          </a:ln>
        </p:spPr>
      </p:pic>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3D05F"/>
        </a:solidFill>
      </p:bgPr>
    </p:bg>
    <p:spTree>
      <p:nvGrpSpPr>
        <p:cNvPr id="78" name="Shape 78"/>
        <p:cNvGrpSpPr/>
        <p:nvPr/>
      </p:nvGrpSpPr>
      <p:grpSpPr>
        <a:xfrm>
          <a:off x="0" y="0"/>
          <a:ext cx="0" cy="0"/>
          <a:chOff x="0" y="0"/>
          <a:chExt cx="0" cy="0"/>
        </a:xfrm>
      </p:grpSpPr>
      <p:sp>
        <p:nvSpPr>
          <p:cNvPr id="79" name="Shape 79"/>
          <p:cNvSpPr txBox="1"/>
          <p:nvPr>
            <p:ph type="title"/>
          </p:nvPr>
        </p:nvSpPr>
        <p:spPr>
          <a:xfrm>
            <a:off x="419700" y="57925"/>
            <a:ext cx="8304600" cy="361200"/>
          </a:xfrm>
          <a:prstGeom prst="rect">
            <a:avLst/>
          </a:prstGeom>
        </p:spPr>
        <p:txBody>
          <a:bodyPr anchorCtr="0" anchor="ctr" bIns="91425" lIns="91425" rIns="91425" tIns="91425">
            <a:noAutofit/>
          </a:bodyPr>
          <a:lstStyle/>
          <a:p>
            <a:pPr lvl="0">
              <a:spcBef>
                <a:spcPts val="0"/>
              </a:spcBef>
              <a:buNone/>
            </a:pPr>
            <a:r>
              <a:rPr lang="es" sz="2400">
                <a:solidFill>
                  <a:srgbClr val="000000"/>
                </a:solidFill>
              </a:rPr>
              <a:t>Índice</a:t>
            </a:r>
          </a:p>
        </p:txBody>
      </p:sp>
      <p:sp>
        <p:nvSpPr>
          <p:cNvPr id="80" name="Shape 80"/>
          <p:cNvSpPr txBox="1"/>
          <p:nvPr/>
        </p:nvSpPr>
        <p:spPr>
          <a:xfrm>
            <a:off x="962400" y="1181200"/>
            <a:ext cx="7219200" cy="2654400"/>
          </a:xfrm>
          <a:prstGeom prst="rect">
            <a:avLst/>
          </a:prstGeom>
          <a:noFill/>
          <a:ln>
            <a:noFill/>
          </a:ln>
        </p:spPr>
        <p:txBody>
          <a:bodyPr anchorCtr="0" anchor="t" bIns="91425" lIns="91425" rIns="91425" tIns="91425">
            <a:noAutofit/>
          </a:bodyPr>
          <a:lstStyle/>
          <a:p>
            <a:pPr indent="-419100" lvl="0" marL="457200" rtl="0">
              <a:lnSpc>
                <a:spcPct val="115000"/>
              </a:lnSpc>
              <a:spcBef>
                <a:spcPts val="0"/>
              </a:spcBef>
              <a:buClr>
                <a:srgbClr val="FFFFFF"/>
              </a:buClr>
              <a:buSzPct val="100000"/>
              <a:buFont typeface="Raleway"/>
              <a:buAutoNum type="arabicPeriod"/>
            </a:pPr>
            <a:r>
              <a:rPr lang="es" sz="3000">
                <a:solidFill>
                  <a:srgbClr val="FFFFFF"/>
                </a:solidFill>
                <a:latin typeface="Raleway"/>
                <a:ea typeface="Raleway"/>
                <a:cs typeface="Raleway"/>
                <a:sym typeface="Raleway"/>
              </a:rPr>
              <a:t>Introducción.</a:t>
            </a:r>
          </a:p>
          <a:p>
            <a:pPr indent="-419100" lvl="0" marL="457200" rtl="0">
              <a:lnSpc>
                <a:spcPct val="115000"/>
              </a:lnSpc>
              <a:spcBef>
                <a:spcPts val="0"/>
              </a:spcBef>
              <a:buClr>
                <a:srgbClr val="FFFFFF"/>
              </a:buClr>
              <a:buSzPct val="100000"/>
              <a:buFont typeface="Raleway"/>
              <a:buAutoNum type="arabicPeriod"/>
            </a:pPr>
            <a:r>
              <a:rPr lang="es" sz="3000">
                <a:solidFill>
                  <a:srgbClr val="FFFFFF"/>
                </a:solidFill>
                <a:latin typeface="Raleway"/>
                <a:ea typeface="Raleway"/>
                <a:cs typeface="Raleway"/>
                <a:sym typeface="Raleway"/>
              </a:rPr>
              <a:t>Software y Equipos.</a:t>
            </a:r>
          </a:p>
          <a:p>
            <a:pPr indent="-419100" lvl="0" marL="457200" rtl="0">
              <a:lnSpc>
                <a:spcPct val="115000"/>
              </a:lnSpc>
              <a:spcBef>
                <a:spcPts val="0"/>
              </a:spcBef>
              <a:buClr>
                <a:srgbClr val="FFFFFF"/>
              </a:buClr>
              <a:buSzPct val="100000"/>
              <a:buFont typeface="Raleway"/>
              <a:buAutoNum type="arabicPeriod"/>
            </a:pPr>
            <a:r>
              <a:rPr lang="es" sz="3000">
                <a:solidFill>
                  <a:srgbClr val="FFFFFF"/>
                </a:solidFill>
                <a:latin typeface="Raleway"/>
                <a:ea typeface="Raleway"/>
                <a:cs typeface="Raleway"/>
                <a:sym typeface="Raleway"/>
              </a:rPr>
              <a:t>Centro de Datos.</a:t>
            </a:r>
          </a:p>
          <a:p>
            <a:pPr indent="-419100" lvl="0" marL="457200" rtl="0">
              <a:lnSpc>
                <a:spcPct val="115000"/>
              </a:lnSpc>
              <a:spcBef>
                <a:spcPts val="0"/>
              </a:spcBef>
              <a:buClr>
                <a:schemeClr val="lt1"/>
              </a:buClr>
              <a:buSzPct val="100000"/>
              <a:buFont typeface="Raleway"/>
              <a:buAutoNum type="arabicPeriod"/>
            </a:pPr>
            <a:r>
              <a:rPr lang="es" sz="3000">
                <a:solidFill>
                  <a:schemeClr val="lt1"/>
                </a:solidFill>
                <a:latin typeface="Raleway"/>
                <a:ea typeface="Raleway"/>
                <a:cs typeface="Raleway"/>
                <a:sym typeface="Raleway"/>
              </a:rPr>
              <a:t>¿Cómo funciona?</a:t>
            </a:r>
          </a:p>
          <a:p>
            <a:pPr indent="-419100" lvl="0" marL="457200" rtl="0">
              <a:lnSpc>
                <a:spcPct val="115000"/>
              </a:lnSpc>
              <a:spcBef>
                <a:spcPts val="0"/>
              </a:spcBef>
              <a:buClr>
                <a:schemeClr val="lt1"/>
              </a:buClr>
              <a:buSzPct val="100000"/>
              <a:buFont typeface="Raleway"/>
              <a:buAutoNum type="arabicPeriod"/>
            </a:pPr>
            <a:r>
              <a:rPr lang="es" sz="3000">
                <a:solidFill>
                  <a:schemeClr val="lt1"/>
                </a:solidFill>
                <a:latin typeface="Raleway"/>
                <a:ea typeface="Raleway"/>
                <a:cs typeface="Raleway"/>
                <a:sym typeface="Raleway"/>
              </a:rPr>
              <a:t>Novedades de Almacenamiento.</a:t>
            </a:r>
          </a:p>
          <a:p>
            <a:pPr lvl="0" rtl="0" algn="l">
              <a:lnSpc>
                <a:spcPct val="115000"/>
              </a:lnSpc>
              <a:spcBef>
                <a:spcPts val="0"/>
              </a:spcBef>
              <a:buNone/>
            </a:pPr>
            <a:r>
              <a:t/>
            </a:r>
            <a:endParaRPr sz="3000">
              <a:solidFill>
                <a:srgbClr val="FFFFFF"/>
              </a:solidFill>
              <a:latin typeface="Raleway"/>
              <a:ea typeface="Raleway"/>
              <a:cs typeface="Raleway"/>
              <a:sym typeface="Raleway"/>
            </a:endParaRPr>
          </a:p>
          <a:p>
            <a:pPr indent="-69850" lvl="0" marL="0" rtl="0">
              <a:lnSpc>
                <a:spcPct val="115000"/>
              </a:lnSpc>
              <a:spcBef>
                <a:spcPts val="0"/>
              </a:spcBef>
              <a:buClr>
                <a:schemeClr val="dk2"/>
              </a:buClr>
              <a:buFont typeface="Arial"/>
              <a:buNone/>
            </a:pPr>
            <a:r>
              <a:t/>
            </a:r>
            <a:endParaRPr sz="3000">
              <a:solidFill>
                <a:srgbClr val="FFFFFF"/>
              </a:solidFill>
              <a:latin typeface="Georgia"/>
              <a:ea typeface="Georgia"/>
              <a:cs typeface="Georgia"/>
              <a:sym typeface="Georgia"/>
            </a:endParaRPr>
          </a:p>
        </p:txBody>
      </p:sp>
      <p:pic>
        <p:nvPicPr>
          <p:cNvPr id="81" name="Shape 81"/>
          <p:cNvPicPr preferRelativeResize="0"/>
          <p:nvPr/>
        </p:nvPicPr>
        <p:blipFill>
          <a:blip r:embed="rId3">
            <a:alphaModFix/>
          </a:blip>
          <a:stretch>
            <a:fillRect/>
          </a:stretch>
        </p:blipFill>
        <p:spPr>
          <a:xfrm>
            <a:off x="7675119" y="3318469"/>
            <a:ext cx="1268300" cy="1268300"/>
          </a:xfrm>
          <a:prstGeom prst="rect">
            <a:avLst/>
          </a:prstGeom>
          <a:noFill/>
          <a:ln>
            <a:noFill/>
          </a:ln>
        </p:spPr>
      </p:pic>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3D05F"/>
        </a:solidFill>
      </p:bgPr>
    </p:bg>
    <p:spTree>
      <p:nvGrpSpPr>
        <p:cNvPr id="232" name="Shape 232"/>
        <p:cNvGrpSpPr/>
        <p:nvPr/>
      </p:nvGrpSpPr>
      <p:grpSpPr>
        <a:xfrm>
          <a:off x="0" y="0"/>
          <a:ext cx="0" cy="0"/>
          <a:chOff x="0" y="0"/>
          <a:chExt cx="0" cy="0"/>
        </a:xfrm>
      </p:grpSpPr>
      <p:sp>
        <p:nvSpPr>
          <p:cNvPr id="233" name="Shape 233"/>
          <p:cNvSpPr txBox="1"/>
          <p:nvPr/>
        </p:nvSpPr>
        <p:spPr>
          <a:xfrm>
            <a:off x="235500" y="1347725"/>
            <a:ext cx="4317300" cy="3233100"/>
          </a:xfrm>
          <a:prstGeom prst="rect">
            <a:avLst/>
          </a:prstGeom>
          <a:noFill/>
          <a:ln>
            <a:noFill/>
          </a:ln>
        </p:spPr>
        <p:txBody>
          <a:bodyPr anchorCtr="0" anchor="t" bIns="91425" lIns="91425" rIns="91425" tIns="91425">
            <a:noAutofit/>
          </a:bodyPr>
          <a:lstStyle/>
          <a:p>
            <a:pPr lvl="0" rtl="0">
              <a:lnSpc>
                <a:spcPct val="123913"/>
              </a:lnSpc>
              <a:spcBef>
                <a:spcPts val="0"/>
              </a:spcBef>
              <a:spcAft>
                <a:spcPts val="800"/>
              </a:spcAft>
              <a:buNone/>
            </a:pPr>
            <a:r>
              <a:rPr lang="es" sz="1800">
                <a:solidFill>
                  <a:srgbClr val="FFFFFF"/>
                </a:solidFill>
                <a:latin typeface="Raleway"/>
                <a:ea typeface="Raleway"/>
                <a:cs typeface="Raleway"/>
                <a:sym typeface="Raleway"/>
              </a:rPr>
              <a:t>El resto de la pista se transmite a partir de la combinación de múltiples fuentes (caché, múltiples compañeros, los servidores de Spotify). </a:t>
            </a:r>
          </a:p>
          <a:p>
            <a:pPr lvl="0" rtl="0">
              <a:lnSpc>
                <a:spcPct val="123913"/>
              </a:lnSpc>
              <a:spcBef>
                <a:spcPts val="0"/>
              </a:spcBef>
              <a:spcAft>
                <a:spcPts val="800"/>
              </a:spcAft>
              <a:buNone/>
            </a:pPr>
            <a:r>
              <a:rPr lang="es" sz="1800">
                <a:solidFill>
                  <a:srgbClr val="FFFFFF"/>
                </a:solidFill>
                <a:latin typeface="Raleway"/>
                <a:ea typeface="Raleway"/>
                <a:cs typeface="Raleway"/>
                <a:sym typeface="Raleway"/>
              </a:rPr>
              <a:t>Lo más probable es que sea transmitido en la red P2P en lugar de los servidores de Spotify.</a:t>
            </a:r>
          </a:p>
          <a:p>
            <a:pPr lvl="0" rtl="0">
              <a:lnSpc>
                <a:spcPct val="115000"/>
              </a:lnSpc>
              <a:spcBef>
                <a:spcPts val="0"/>
              </a:spcBef>
              <a:buNone/>
            </a:pPr>
            <a:r>
              <a:t/>
            </a:r>
            <a:endParaRPr sz="2400">
              <a:solidFill>
                <a:srgbClr val="FFFFFF"/>
              </a:solidFill>
              <a:latin typeface="Raleway"/>
              <a:ea typeface="Raleway"/>
              <a:cs typeface="Raleway"/>
              <a:sym typeface="Raleway"/>
            </a:endParaRPr>
          </a:p>
          <a:p>
            <a:pPr lvl="0" rtl="0">
              <a:lnSpc>
                <a:spcPct val="115000"/>
              </a:lnSpc>
              <a:spcBef>
                <a:spcPts val="0"/>
              </a:spcBef>
              <a:buNone/>
            </a:pPr>
            <a:r>
              <a:t/>
            </a:r>
            <a:endParaRPr sz="1800">
              <a:solidFill>
                <a:srgbClr val="FFFFFF"/>
              </a:solidFill>
              <a:latin typeface="Raleway"/>
              <a:ea typeface="Raleway"/>
              <a:cs typeface="Raleway"/>
              <a:sym typeface="Raleway"/>
            </a:endParaRPr>
          </a:p>
          <a:p>
            <a:pPr lvl="0" rtl="0">
              <a:lnSpc>
                <a:spcPct val="115000"/>
              </a:lnSpc>
              <a:spcBef>
                <a:spcPts val="0"/>
              </a:spcBef>
              <a:buNone/>
            </a:pPr>
            <a:r>
              <a:t/>
            </a:r>
            <a:endParaRPr sz="2000">
              <a:solidFill>
                <a:srgbClr val="FFFFFF"/>
              </a:solidFill>
              <a:latin typeface="Raleway"/>
              <a:ea typeface="Raleway"/>
              <a:cs typeface="Raleway"/>
              <a:sym typeface="Raleway"/>
            </a:endParaRPr>
          </a:p>
          <a:p>
            <a:pPr lvl="0" rtl="0">
              <a:lnSpc>
                <a:spcPct val="123913"/>
              </a:lnSpc>
              <a:spcBef>
                <a:spcPts val="0"/>
              </a:spcBef>
              <a:spcAft>
                <a:spcPts val="800"/>
              </a:spcAft>
              <a:buNone/>
            </a:pPr>
            <a:r>
              <a:t/>
            </a:r>
            <a:endParaRPr sz="1800">
              <a:solidFill>
                <a:srgbClr val="FFFFFF"/>
              </a:solidFill>
              <a:latin typeface="Raleway"/>
              <a:ea typeface="Raleway"/>
              <a:cs typeface="Raleway"/>
              <a:sym typeface="Raleway"/>
            </a:endParaRPr>
          </a:p>
          <a:p>
            <a:pPr indent="0" lvl="0" marL="914400" rtl="0">
              <a:lnSpc>
                <a:spcPct val="115000"/>
              </a:lnSpc>
              <a:spcBef>
                <a:spcPts val="0"/>
              </a:spcBef>
              <a:buNone/>
            </a:pPr>
            <a:r>
              <a:t/>
            </a:r>
            <a:endParaRPr sz="2000">
              <a:solidFill>
                <a:srgbClr val="FFFFFF"/>
              </a:solidFill>
              <a:latin typeface="Georgia"/>
              <a:ea typeface="Georgia"/>
              <a:cs typeface="Georgia"/>
              <a:sym typeface="Georgia"/>
            </a:endParaRPr>
          </a:p>
        </p:txBody>
      </p:sp>
      <p:sp>
        <p:nvSpPr>
          <p:cNvPr id="234" name="Shape 234"/>
          <p:cNvSpPr txBox="1"/>
          <p:nvPr>
            <p:ph type="title"/>
          </p:nvPr>
        </p:nvSpPr>
        <p:spPr>
          <a:xfrm>
            <a:off x="235500" y="518312"/>
            <a:ext cx="6639000" cy="868800"/>
          </a:xfrm>
          <a:prstGeom prst="rect">
            <a:avLst/>
          </a:prstGeom>
        </p:spPr>
        <p:txBody>
          <a:bodyPr anchorCtr="0" anchor="ctr" bIns="91425" lIns="91425" rIns="91425" tIns="91425">
            <a:noAutofit/>
          </a:bodyPr>
          <a:lstStyle/>
          <a:p>
            <a:pPr lvl="0" rtl="0" algn="l">
              <a:spcBef>
                <a:spcPts val="0"/>
              </a:spcBef>
              <a:buNone/>
            </a:pPr>
            <a:r>
              <a:rPr lang="es" sz="3800">
                <a:solidFill>
                  <a:srgbClr val="FFFFFF"/>
                </a:solidFill>
              </a:rPr>
              <a:t>Funcionamiento II</a:t>
            </a:r>
          </a:p>
        </p:txBody>
      </p:sp>
      <p:pic>
        <p:nvPicPr>
          <p:cNvPr id="235" name="Shape 235"/>
          <p:cNvPicPr preferRelativeResize="0"/>
          <p:nvPr/>
        </p:nvPicPr>
        <p:blipFill>
          <a:blip r:embed="rId3">
            <a:alphaModFix/>
          </a:blip>
          <a:stretch>
            <a:fillRect/>
          </a:stretch>
        </p:blipFill>
        <p:spPr>
          <a:xfrm>
            <a:off x="4745650" y="1066400"/>
            <a:ext cx="4049725" cy="3466549"/>
          </a:xfrm>
          <a:prstGeom prst="rect">
            <a:avLst/>
          </a:prstGeom>
          <a:noFill/>
          <a:ln>
            <a:noFill/>
          </a:ln>
        </p:spPr>
      </p:pic>
      <p:sp>
        <p:nvSpPr>
          <p:cNvPr id="236" name="Shape 236"/>
          <p:cNvSpPr txBox="1"/>
          <p:nvPr/>
        </p:nvSpPr>
        <p:spPr>
          <a:xfrm>
            <a:off x="2891550" y="-92675"/>
            <a:ext cx="3201900" cy="498000"/>
          </a:xfrm>
          <a:prstGeom prst="rect">
            <a:avLst/>
          </a:prstGeom>
          <a:noFill/>
          <a:ln>
            <a:noFill/>
          </a:ln>
        </p:spPr>
        <p:txBody>
          <a:bodyPr anchorCtr="0" anchor="t" bIns="91425" lIns="91425" rIns="91425" tIns="91425">
            <a:noAutofit/>
          </a:bodyPr>
          <a:lstStyle/>
          <a:p>
            <a:pPr lvl="0" rtl="0" algn="ctr">
              <a:spcBef>
                <a:spcPts val="0"/>
              </a:spcBef>
              <a:buClr>
                <a:schemeClr val="dk2"/>
              </a:buClr>
              <a:buSzPct val="45833"/>
              <a:buFont typeface="Arial"/>
              <a:buNone/>
            </a:pPr>
            <a:r>
              <a:rPr b="1" lang="es" sz="2400">
                <a:solidFill>
                  <a:schemeClr val="dk2"/>
                </a:solidFill>
                <a:latin typeface="Raleway"/>
                <a:ea typeface="Raleway"/>
                <a:cs typeface="Raleway"/>
                <a:sym typeface="Raleway"/>
              </a:rPr>
              <a:t>4. ¿Cómo Funciona?</a:t>
            </a: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3D05F"/>
        </a:solidFill>
      </p:bgPr>
    </p:bg>
    <p:spTree>
      <p:nvGrpSpPr>
        <p:cNvPr id="240" name="Shape 240"/>
        <p:cNvGrpSpPr/>
        <p:nvPr/>
      </p:nvGrpSpPr>
      <p:grpSpPr>
        <a:xfrm>
          <a:off x="0" y="0"/>
          <a:ext cx="0" cy="0"/>
          <a:chOff x="0" y="0"/>
          <a:chExt cx="0" cy="0"/>
        </a:xfrm>
      </p:grpSpPr>
      <p:sp>
        <p:nvSpPr>
          <p:cNvPr id="241" name="Shape 241"/>
          <p:cNvSpPr txBox="1"/>
          <p:nvPr/>
        </p:nvSpPr>
        <p:spPr>
          <a:xfrm>
            <a:off x="4579900" y="1325200"/>
            <a:ext cx="4317300" cy="32331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s" sz="1800">
                <a:solidFill>
                  <a:srgbClr val="FFFFFF"/>
                </a:solidFill>
                <a:latin typeface="Raleway"/>
                <a:ea typeface="Raleway"/>
                <a:cs typeface="Raleway"/>
                <a:sym typeface="Raleway"/>
              </a:rPr>
              <a:t>Web → </a:t>
            </a:r>
            <a:r>
              <a:rPr lang="es" sz="1800">
                <a:solidFill>
                  <a:srgbClr val="FFFFFF"/>
                </a:solidFill>
                <a:latin typeface="Raleway"/>
                <a:ea typeface="Raleway"/>
                <a:cs typeface="Raleway"/>
                <a:sym typeface="Raleway"/>
              </a:rPr>
              <a:t>Solo el 8.8% de la música de spotify llega de los servers de spotify. El 35.8% llega del peer-to-peer  y el 55.4% de caché locales.</a:t>
            </a:r>
          </a:p>
          <a:p>
            <a:pPr lvl="0" rtl="0">
              <a:lnSpc>
                <a:spcPct val="115000"/>
              </a:lnSpc>
              <a:spcBef>
                <a:spcPts val="0"/>
              </a:spcBef>
              <a:buClr>
                <a:schemeClr val="dk2"/>
              </a:buClr>
              <a:buFont typeface="Arial"/>
              <a:buNone/>
            </a:pPr>
            <a:r>
              <a:t/>
            </a:r>
            <a:endParaRPr sz="1800">
              <a:solidFill>
                <a:srgbClr val="FFFFFF"/>
              </a:solidFill>
              <a:latin typeface="Raleway"/>
              <a:ea typeface="Raleway"/>
              <a:cs typeface="Raleway"/>
              <a:sym typeface="Raleway"/>
            </a:endParaRPr>
          </a:p>
          <a:p>
            <a:pPr lvl="0" rtl="0">
              <a:lnSpc>
                <a:spcPct val="115000"/>
              </a:lnSpc>
              <a:spcBef>
                <a:spcPts val="0"/>
              </a:spcBef>
              <a:buClr>
                <a:schemeClr val="dk2"/>
              </a:buClr>
              <a:buSzPct val="61111"/>
              <a:buFont typeface="Arial"/>
              <a:buNone/>
            </a:pPr>
            <a:r>
              <a:rPr lang="es" sz="1800">
                <a:solidFill>
                  <a:srgbClr val="FFFFFF"/>
                </a:solidFill>
                <a:latin typeface="Raleway"/>
                <a:ea typeface="Raleway"/>
                <a:cs typeface="Raleway"/>
                <a:sym typeface="Raleway"/>
              </a:rPr>
              <a:t>Móvil → Normalmente el contenido estático llega a través de la caché local CDN y el contenido dinámico a través del centro de datos.</a:t>
            </a:r>
          </a:p>
          <a:p>
            <a:pPr lvl="0" rtl="0">
              <a:lnSpc>
                <a:spcPct val="115000"/>
              </a:lnSpc>
              <a:spcBef>
                <a:spcPts val="0"/>
              </a:spcBef>
              <a:buNone/>
            </a:pPr>
            <a:r>
              <a:t/>
            </a:r>
            <a:endParaRPr sz="2400">
              <a:solidFill>
                <a:srgbClr val="FFFFFF"/>
              </a:solidFill>
              <a:latin typeface="Raleway"/>
              <a:ea typeface="Raleway"/>
              <a:cs typeface="Raleway"/>
              <a:sym typeface="Raleway"/>
            </a:endParaRPr>
          </a:p>
          <a:p>
            <a:pPr lvl="0" rtl="0">
              <a:lnSpc>
                <a:spcPct val="115000"/>
              </a:lnSpc>
              <a:spcBef>
                <a:spcPts val="0"/>
              </a:spcBef>
              <a:buNone/>
            </a:pPr>
            <a:r>
              <a:t/>
            </a:r>
            <a:endParaRPr sz="1800">
              <a:solidFill>
                <a:srgbClr val="FFFFFF"/>
              </a:solidFill>
              <a:latin typeface="Raleway"/>
              <a:ea typeface="Raleway"/>
              <a:cs typeface="Raleway"/>
              <a:sym typeface="Raleway"/>
            </a:endParaRPr>
          </a:p>
          <a:p>
            <a:pPr lvl="0" rtl="0">
              <a:lnSpc>
                <a:spcPct val="115000"/>
              </a:lnSpc>
              <a:spcBef>
                <a:spcPts val="0"/>
              </a:spcBef>
              <a:buNone/>
            </a:pPr>
            <a:r>
              <a:t/>
            </a:r>
            <a:endParaRPr sz="2000">
              <a:solidFill>
                <a:srgbClr val="FFFFFF"/>
              </a:solidFill>
              <a:latin typeface="Raleway"/>
              <a:ea typeface="Raleway"/>
              <a:cs typeface="Raleway"/>
              <a:sym typeface="Raleway"/>
            </a:endParaRPr>
          </a:p>
          <a:p>
            <a:pPr lvl="0" rtl="0">
              <a:lnSpc>
                <a:spcPct val="123913"/>
              </a:lnSpc>
              <a:spcBef>
                <a:spcPts val="0"/>
              </a:spcBef>
              <a:spcAft>
                <a:spcPts val="800"/>
              </a:spcAft>
              <a:buNone/>
            </a:pPr>
            <a:r>
              <a:t/>
            </a:r>
            <a:endParaRPr sz="1800">
              <a:solidFill>
                <a:srgbClr val="FFFFFF"/>
              </a:solidFill>
              <a:latin typeface="Raleway"/>
              <a:ea typeface="Raleway"/>
              <a:cs typeface="Raleway"/>
              <a:sym typeface="Raleway"/>
            </a:endParaRPr>
          </a:p>
          <a:p>
            <a:pPr indent="0" lvl="0" marL="914400" rtl="0">
              <a:lnSpc>
                <a:spcPct val="115000"/>
              </a:lnSpc>
              <a:spcBef>
                <a:spcPts val="0"/>
              </a:spcBef>
              <a:buNone/>
            </a:pPr>
            <a:r>
              <a:t/>
            </a:r>
            <a:endParaRPr sz="2000">
              <a:solidFill>
                <a:srgbClr val="FFFFFF"/>
              </a:solidFill>
              <a:latin typeface="Georgia"/>
              <a:ea typeface="Georgia"/>
              <a:cs typeface="Georgia"/>
              <a:sym typeface="Georgia"/>
            </a:endParaRPr>
          </a:p>
        </p:txBody>
      </p:sp>
      <p:sp>
        <p:nvSpPr>
          <p:cNvPr id="242" name="Shape 242"/>
          <p:cNvSpPr txBox="1"/>
          <p:nvPr>
            <p:ph type="title"/>
          </p:nvPr>
        </p:nvSpPr>
        <p:spPr>
          <a:xfrm>
            <a:off x="235500" y="518312"/>
            <a:ext cx="6639000" cy="868800"/>
          </a:xfrm>
          <a:prstGeom prst="rect">
            <a:avLst/>
          </a:prstGeom>
        </p:spPr>
        <p:txBody>
          <a:bodyPr anchorCtr="0" anchor="ctr" bIns="91425" lIns="91425" rIns="91425" tIns="91425">
            <a:noAutofit/>
          </a:bodyPr>
          <a:lstStyle/>
          <a:p>
            <a:pPr lvl="0" rtl="0" algn="l">
              <a:spcBef>
                <a:spcPts val="0"/>
              </a:spcBef>
              <a:buNone/>
            </a:pPr>
            <a:r>
              <a:rPr lang="es" sz="3800">
                <a:solidFill>
                  <a:srgbClr val="FFFFFF"/>
                </a:solidFill>
              </a:rPr>
              <a:t>Funcionamiento III</a:t>
            </a:r>
          </a:p>
        </p:txBody>
      </p:sp>
      <p:pic>
        <p:nvPicPr>
          <p:cNvPr id="243" name="Shape 243"/>
          <p:cNvPicPr preferRelativeResize="0"/>
          <p:nvPr/>
        </p:nvPicPr>
        <p:blipFill>
          <a:blip r:embed="rId3">
            <a:alphaModFix/>
          </a:blip>
          <a:stretch>
            <a:fillRect/>
          </a:stretch>
        </p:blipFill>
        <p:spPr>
          <a:xfrm>
            <a:off x="336600" y="1601390"/>
            <a:ext cx="4078599" cy="2377421"/>
          </a:xfrm>
          <a:prstGeom prst="rect">
            <a:avLst/>
          </a:prstGeom>
          <a:noFill/>
          <a:ln>
            <a:noFill/>
          </a:ln>
        </p:spPr>
      </p:pic>
      <p:sp>
        <p:nvSpPr>
          <p:cNvPr id="244" name="Shape 244"/>
          <p:cNvSpPr txBox="1"/>
          <p:nvPr/>
        </p:nvSpPr>
        <p:spPr>
          <a:xfrm>
            <a:off x="2891550" y="-92675"/>
            <a:ext cx="3201900" cy="498000"/>
          </a:xfrm>
          <a:prstGeom prst="rect">
            <a:avLst/>
          </a:prstGeom>
          <a:noFill/>
          <a:ln>
            <a:noFill/>
          </a:ln>
        </p:spPr>
        <p:txBody>
          <a:bodyPr anchorCtr="0" anchor="t" bIns="91425" lIns="91425" rIns="91425" tIns="91425">
            <a:noAutofit/>
          </a:bodyPr>
          <a:lstStyle/>
          <a:p>
            <a:pPr lvl="0" rtl="0" algn="ctr">
              <a:spcBef>
                <a:spcPts val="0"/>
              </a:spcBef>
              <a:buClr>
                <a:schemeClr val="dk2"/>
              </a:buClr>
              <a:buSzPct val="45833"/>
              <a:buFont typeface="Arial"/>
              <a:buNone/>
            </a:pPr>
            <a:r>
              <a:rPr b="1" lang="es" sz="2400">
                <a:solidFill>
                  <a:schemeClr val="dk2"/>
                </a:solidFill>
                <a:latin typeface="Raleway"/>
                <a:ea typeface="Raleway"/>
                <a:cs typeface="Raleway"/>
                <a:sym typeface="Raleway"/>
              </a:rPr>
              <a:t>4. ¿Cómo Funciona?</a:t>
            </a:r>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3D05F"/>
        </a:solidFill>
      </p:bgPr>
    </p:bg>
    <p:spTree>
      <p:nvGrpSpPr>
        <p:cNvPr id="248" name="Shape 248"/>
        <p:cNvGrpSpPr/>
        <p:nvPr/>
      </p:nvGrpSpPr>
      <p:grpSpPr>
        <a:xfrm>
          <a:off x="0" y="0"/>
          <a:ext cx="0" cy="0"/>
          <a:chOff x="0" y="0"/>
          <a:chExt cx="0" cy="0"/>
        </a:xfrm>
      </p:grpSpPr>
      <p:sp>
        <p:nvSpPr>
          <p:cNvPr id="249" name="Shape 249"/>
          <p:cNvSpPr txBox="1"/>
          <p:nvPr/>
        </p:nvSpPr>
        <p:spPr>
          <a:xfrm>
            <a:off x="311700" y="1558025"/>
            <a:ext cx="5098200" cy="30003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s" sz="1800">
                <a:solidFill>
                  <a:srgbClr val="FFFFFF"/>
                </a:solidFill>
                <a:latin typeface="Raleway"/>
                <a:ea typeface="Raleway"/>
                <a:cs typeface="Raleway"/>
                <a:sym typeface="Raleway"/>
              </a:rPr>
              <a:t>La compañía ha declarado que la mayoría (52%) de las reproducciones musicales llega desde los dispositivos móviles:</a:t>
            </a:r>
          </a:p>
          <a:p>
            <a:pPr indent="-342900" lvl="0" marL="457200" rtl="0">
              <a:lnSpc>
                <a:spcPct val="115000"/>
              </a:lnSpc>
              <a:spcBef>
                <a:spcPts val="0"/>
              </a:spcBef>
              <a:buClr>
                <a:srgbClr val="FFFFFF"/>
              </a:buClr>
              <a:buSzPct val="100000"/>
              <a:buFont typeface="Raleway"/>
              <a:buChar char="●"/>
            </a:pPr>
            <a:r>
              <a:rPr lang="es" sz="1800">
                <a:solidFill>
                  <a:srgbClr val="FFFFFF"/>
                </a:solidFill>
                <a:latin typeface="Raleway"/>
                <a:ea typeface="Raleway"/>
                <a:cs typeface="Raleway"/>
                <a:sym typeface="Raleway"/>
              </a:rPr>
              <a:t>teléfonos 42%</a:t>
            </a:r>
          </a:p>
          <a:p>
            <a:pPr indent="-342900" lvl="0" marL="457200" rtl="0">
              <a:lnSpc>
                <a:spcPct val="115000"/>
              </a:lnSpc>
              <a:spcBef>
                <a:spcPts val="0"/>
              </a:spcBef>
              <a:buClr>
                <a:srgbClr val="FFFFFF"/>
              </a:buClr>
              <a:buSzPct val="100000"/>
              <a:buFont typeface="Raleway"/>
              <a:buChar char="●"/>
            </a:pPr>
            <a:r>
              <a:rPr lang="es" sz="1800">
                <a:solidFill>
                  <a:srgbClr val="FFFFFF"/>
                </a:solidFill>
                <a:latin typeface="Raleway"/>
                <a:ea typeface="Raleway"/>
                <a:cs typeface="Raleway"/>
                <a:sym typeface="Raleway"/>
              </a:rPr>
              <a:t>tablets 10%</a:t>
            </a:r>
          </a:p>
          <a:p>
            <a:pPr lvl="0" rtl="0">
              <a:lnSpc>
                <a:spcPct val="115000"/>
              </a:lnSpc>
              <a:spcBef>
                <a:spcPts val="0"/>
              </a:spcBef>
              <a:buNone/>
            </a:pPr>
            <a:r>
              <a:rPr lang="es" sz="1800">
                <a:solidFill>
                  <a:srgbClr val="FFFFFF"/>
                </a:solidFill>
                <a:latin typeface="Raleway"/>
                <a:ea typeface="Raleway"/>
                <a:cs typeface="Raleway"/>
                <a:sym typeface="Raleway"/>
              </a:rPr>
              <a:t>Mientras que su aplicación para PC aborda un 45 % y su reproductor web un 3%.</a:t>
            </a:r>
          </a:p>
          <a:p>
            <a:pPr lvl="0" rtl="0">
              <a:lnSpc>
                <a:spcPct val="115000"/>
              </a:lnSpc>
              <a:spcBef>
                <a:spcPts val="0"/>
              </a:spcBef>
              <a:buNone/>
            </a:pPr>
            <a:r>
              <a:t/>
            </a:r>
            <a:endParaRPr sz="1800">
              <a:solidFill>
                <a:srgbClr val="FFFFFF"/>
              </a:solidFill>
              <a:latin typeface="Raleway"/>
              <a:ea typeface="Raleway"/>
              <a:cs typeface="Raleway"/>
              <a:sym typeface="Raleway"/>
            </a:endParaRPr>
          </a:p>
          <a:p>
            <a:pPr lvl="0" rtl="0">
              <a:lnSpc>
                <a:spcPct val="115000"/>
              </a:lnSpc>
              <a:spcBef>
                <a:spcPts val="0"/>
              </a:spcBef>
              <a:buNone/>
            </a:pPr>
            <a:r>
              <a:rPr lang="es" sz="1100">
                <a:solidFill>
                  <a:srgbClr val="FFFFFF"/>
                </a:solidFill>
                <a:latin typeface="Raleway"/>
                <a:ea typeface="Raleway"/>
                <a:cs typeface="Raleway"/>
                <a:sym typeface="Raleway"/>
              </a:rPr>
              <a:t>Fuente: </a:t>
            </a:r>
            <a:r>
              <a:rPr lang="es" sz="1100" u="sng">
                <a:solidFill>
                  <a:srgbClr val="1155CC"/>
                </a:solidFill>
                <a:latin typeface="Georgia"/>
                <a:ea typeface="Georgia"/>
                <a:cs typeface="Georgia"/>
                <a:sym typeface="Georgia"/>
                <a:hlinkClick r:id="rId3"/>
              </a:rPr>
              <a:t>http://techcrunch.com/2015/01/10/music-is-a-mobile-linchpin/</a:t>
            </a:r>
          </a:p>
          <a:p>
            <a:pPr lvl="0" rtl="0">
              <a:lnSpc>
                <a:spcPct val="115000"/>
              </a:lnSpc>
              <a:spcBef>
                <a:spcPts val="0"/>
              </a:spcBef>
              <a:buNone/>
            </a:pPr>
            <a:r>
              <a:t/>
            </a:r>
            <a:endParaRPr sz="1800">
              <a:solidFill>
                <a:srgbClr val="FFFFFF"/>
              </a:solidFill>
              <a:latin typeface="Raleway"/>
              <a:ea typeface="Raleway"/>
              <a:cs typeface="Raleway"/>
              <a:sym typeface="Raleway"/>
            </a:endParaRPr>
          </a:p>
          <a:p>
            <a:pPr indent="0" lvl="0" marL="914400" rtl="0">
              <a:lnSpc>
                <a:spcPct val="115000"/>
              </a:lnSpc>
              <a:spcBef>
                <a:spcPts val="0"/>
              </a:spcBef>
              <a:buNone/>
            </a:pPr>
            <a:r>
              <a:t/>
            </a:r>
            <a:endParaRPr sz="1800">
              <a:solidFill>
                <a:srgbClr val="FFFFFF"/>
              </a:solidFill>
              <a:latin typeface="Georgia"/>
              <a:ea typeface="Georgia"/>
              <a:cs typeface="Georgia"/>
              <a:sym typeface="Georgia"/>
            </a:endParaRPr>
          </a:p>
        </p:txBody>
      </p:sp>
      <p:sp>
        <p:nvSpPr>
          <p:cNvPr id="250" name="Shape 250"/>
          <p:cNvSpPr txBox="1"/>
          <p:nvPr>
            <p:ph type="title"/>
          </p:nvPr>
        </p:nvSpPr>
        <p:spPr>
          <a:xfrm>
            <a:off x="311700" y="689225"/>
            <a:ext cx="6639000" cy="868800"/>
          </a:xfrm>
          <a:prstGeom prst="rect">
            <a:avLst/>
          </a:prstGeom>
        </p:spPr>
        <p:txBody>
          <a:bodyPr anchorCtr="0" anchor="ctr" bIns="91425" lIns="91425" rIns="91425" tIns="91425">
            <a:noAutofit/>
          </a:bodyPr>
          <a:lstStyle/>
          <a:p>
            <a:pPr lvl="0" rtl="0" algn="l">
              <a:spcBef>
                <a:spcPts val="0"/>
              </a:spcBef>
              <a:buNone/>
            </a:pPr>
            <a:r>
              <a:rPr lang="es" sz="3800">
                <a:solidFill>
                  <a:srgbClr val="FFFFFF"/>
                </a:solidFill>
              </a:rPr>
              <a:t>Clientes</a:t>
            </a:r>
          </a:p>
        </p:txBody>
      </p:sp>
      <p:pic>
        <p:nvPicPr>
          <p:cNvPr id="251" name="Shape 251"/>
          <p:cNvPicPr preferRelativeResize="0"/>
          <p:nvPr/>
        </p:nvPicPr>
        <p:blipFill>
          <a:blip r:embed="rId4">
            <a:alphaModFix/>
          </a:blip>
          <a:stretch>
            <a:fillRect/>
          </a:stretch>
        </p:blipFill>
        <p:spPr>
          <a:xfrm>
            <a:off x="5863525" y="940150"/>
            <a:ext cx="2647950" cy="3467100"/>
          </a:xfrm>
          <a:prstGeom prst="rect">
            <a:avLst/>
          </a:prstGeom>
          <a:noFill/>
          <a:ln>
            <a:noFill/>
          </a:ln>
        </p:spPr>
      </p:pic>
      <p:sp>
        <p:nvSpPr>
          <p:cNvPr id="252" name="Shape 252"/>
          <p:cNvSpPr txBox="1"/>
          <p:nvPr/>
        </p:nvSpPr>
        <p:spPr>
          <a:xfrm>
            <a:off x="2891550" y="-92675"/>
            <a:ext cx="3201900" cy="498000"/>
          </a:xfrm>
          <a:prstGeom prst="rect">
            <a:avLst/>
          </a:prstGeom>
          <a:noFill/>
          <a:ln>
            <a:noFill/>
          </a:ln>
        </p:spPr>
        <p:txBody>
          <a:bodyPr anchorCtr="0" anchor="t" bIns="91425" lIns="91425" rIns="91425" tIns="91425">
            <a:noAutofit/>
          </a:bodyPr>
          <a:lstStyle/>
          <a:p>
            <a:pPr lvl="0" rtl="0" algn="ctr">
              <a:spcBef>
                <a:spcPts val="0"/>
              </a:spcBef>
              <a:buClr>
                <a:schemeClr val="dk2"/>
              </a:buClr>
              <a:buSzPct val="45833"/>
              <a:buFont typeface="Arial"/>
              <a:buNone/>
            </a:pPr>
            <a:r>
              <a:rPr b="1" lang="es" sz="2400">
                <a:solidFill>
                  <a:schemeClr val="dk2"/>
                </a:solidFill>
                <a:latin typeface="Raleway"/>
                <a:ea typeface="Raleway"/>
                <a:cs typeface="Raleway"/>
                <a:sym typeface="Raleway"/>
              </a:rPr>
              <a:t>4. ¿Cómo Funciona?</a:t>
            </a:r>
          </a:p>
        </p:txBody>
      </p:sp>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3D05F"/>
        </a:solidFill>
      </p:bgPr>
    </p:bg>
    <p:spTree>
      <p:nvGrpSpPr>
        <p:cNvPr id="256" name="Shape 256"/>
        <p:cNvGrpSpPr/>
        <p:nvPr/>
      </p:nvGrpSpPr>
      <p:grpSpPr>
        <a:xfrm>
          <a:off x="0" y="0"/>
          <a:ext cx="0" cy="0"/>
          <a:chOff x="0" y="0"/>
          <a:chExt cx="0" cy="0"/>
        </a:xfrm>
      </p:grpSpPr>
      <p:sp>
        <p:nvSpPr>
          <p:cNvPr id="257" name="Shape 257"/>
          <p:cNvSpPr txBox="1"/>
          <p:nvPr/>
        </p:nvSpPr>
        <p:spPr>
          <a:xfrm>
            <a:off x="311700" y="2537000"/>
            <a:ext cx="8064000" cy="2021700"/>
          </a:xfrm>
          <a:prstGeom prst="rect">
            <a:avLst/>
          </a:prstGeom>
          <a:noFill/>
          <a:ln>
            <a:noFill/>
          </a:ln>
        </p:spPr>
        <p:txBody>
          <a:bodyPr anchorCtr="0" anchor="t" bIns="91425" lIns="91425" rIns="91425" tIns="91425">
            <a:noAutofit/>
          </a:bodyPr>
          <a:lstStyle/>
          <a:p>
            <a:pPr lvl="0" rtl="0">
              <a:lnSpc>
                <a:spcPct val="115000"/>
              </a:lnSpc>
              <a:spcBef>
                <a:spcPts val="0"/>
              </a:spcBef>
              <a:buNone/>
            </a:pPr>
            <a:r>
              <a:t/>
            </a:r>
            <a:endParaRPr sz="1800">
              <a:solidFill>
                <a:srgbClr val="FFFFFF"/>
              </a:solidFill>
              <a:latin typeface="Raleway"/>
              <a:ea typeface="Raleway"/>
              <a:cs typeface="Raleway"/>
              <a:sym typeface="Raleway"/>
            </a:endParaRPr>
          </a:p>
          <a:p>
            <a:pPr indent="-342900" lvl="0" marL="457200" rtl="0">
              <a:lnSpc>
                <a:spcPct val="115000"/>
              </a:lnSpc>
              <a:spcBef>
                <a:spcPts val="0"/>
              </a:spcBef>
              <a:buClr>
                <a:srgbClr val="FFFFFF"/>
              </a:buClr>
              <a:buSzPct val="100000"/>
              <a:buFont typeface="Raleway"/>
              <a:buChar char="➢"/>
            </a:pPr>
            <a:r>
              <a:rPr lang="es" sz="1800">
                <a:solidFill>
                  <a:srgbClr val="FFFFFF"/>
                </a:solidFill>
                <a:latin typeface="Raleway"/>
                <a:ea typeface="Raleway"/>
                <a:cs typeface="Raleway"/>
                <a:sym typeface="Raleway"/>
              </a:rPr>
              <a:t>Las canciones están y seguirán estando hospedadas en la nube de Amazon, pero la infraestructura principal de Spotify pasará a estar resguardada por Google. </a:t>
            </a:r>
          </a:p>
          <a:p>
            <a:pPr indent="-342900" lvl="0" marL="457200" rtl="0">
              <a:lnSpc>
                <a:spcPct val="115000"/>
              </a:lnSpc>
              <a:spcBef>
                <a:spcPts val="0"/>
              </a:spcBef>
              <a:buClr>
                <a:srgbClr val="FFFFFF"/>
              </a:buClr>
              <a:buSzPct val="100000"/>
              <a:buFont typeface="Raleway"/>
              <a:buChar char="➢"/>
            </a:pPr>
            <a:r>
              <a:rPr lang="es" sz="1800">
                <a:solidFill>
                  <a:srgbClr val="FFFFFF"/>
                </a:solidFill>
                <a:latin typeface="Raleway"/>
                <a:ea typeface="Raleway"/>
                <a:cs typeface="Raleway"/>
                <a:sym typeface="Raleway"/>
              </a:rPr>
              <a:t>Los servicios de analítica de datos de Google fueron el factor decisivo para elegir Google Cloud Platform.</a:t>
            </a:r>
          </a:p>
        </p:txBody>
      </p:sp>
      <p:sp>
        <p:nvSpPr>
          <p:cNvPr id="258" name="Shape 258"/>
          <p:cNvSpPr txBox="1"/>
          <p:nvPr>
            <p:ph type="title"/>
          </p:nvPr>
        </p:nvSpPr>
        <p:spPr>
          <a:xfrm>
            <a:off x="311700" y="460625"/>
            <a:ext cx="6639000" cy="868800"/>
          </a:xfrm>
          <a:prstGeom prst="rect">
            <a:avLst/>
          </a:prstGeom>
        </p:spPr>
        <p:txBody>
          <a:bodyPr anchorCtr="0" anchor="ctr" bIns="91425" lIns="91425" rIns="91425" tIns="91425">
            <a:noAutofit/>
          </a:bodyPr>
          <a:lstStyle/>
          <a:p>
            <a:pPr lvl="0" rtl="0" algn="l">
              <a:spcBef>
                <a:spcPts val="0"/>
              </a:spcBef>
              <a:buNone/>
            </a:pPr>
            <a:r>
              <a:rPr lang="es" sz="3800">
                <a:solidFill>
                  <a:srgbClr val="FFFFFF"/>
                </a:solidFill>
              </a:rPr>
              <a:t>Spotify migra a Google...</a:t>
            </a:r>
          </a:p>
        </p:txBody>
      </p:sp>
      <p:pic>
        <p:nvPicPr>
          <p:cNvPr id="259" name="Shape 259"/>
          <p:cNvPicPr preferRelativeResize="0"/>
          <p:nvPr/>
        </p:nvPicPr>
        <p:blipFill>
          <a:blip r:embed="rId3">
            <a:alphaModFix/>
          </a:blip>
          <a:stretch>
            <a:fillRect/>
          </a:stretch>
        </p:blipFill>
        <p:spPr>
          <a:xfrm>
            <a:off x="5913924" y="1102276"/>
            <a:ext cx="3007799" cy="1691400"/>
          </a:xfrm>
          <a:prstGeom prst="roundRect">
            <a:avLst>
              <a:gd fmla="val 16667" name="adj"/>
            </a:avLst>
          </a:prstGeom>
          <a:noFill/>
          <a:ln>
            <a:noFill/>
          </a:ln>
        </p:spPr>
      </p:pic>
      <p:sp>
        <p:nvSpPr>
          <p:cNvPr id="260" name="Shape 260"/>
          <p:cNvSpPr txBox="1"/>
          <p:nvPr/>
        </p:nvSpPr>
        <p:spPr>
          <a:xfrm>
            <a:off x="311700" y="1278200"/>
            <a:ext cx="5502600" cy="7785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Clr>
                <a:srgbClr val="FFFFFF"/>
              </a:buClr>
              <a:buSzPct val="100000"/>
              <a:buFont typeface="Raleway"/>
              <a:buChar char="➢"/>
            </a:pPr>
            <a:r>
              <a:rPr lang="es" sz="1800">
                <a:solidFill>
                  <a:srgbClr val="FFFFFF"/>
                </a:solidFill>
                <a:latin typeface="Raleway"/>
                <a:ea typeface="Raleway"/>
                <a:cs typeface="Raleway"/>
                <a:sym typeface="Raleway"/>
              </a:rPr>
              <a:t>Spotify anunció en Febrero que trasladará su infraestructura desde servidores propios a los </a:t>
            </a:r>
            <a:r>
              <a:rPr i="1" lang="es" sz="1800">
                <a:solidFill>
                  <a:srgbClr val="FFFFFF"/>
                </a:solidFill>
                <a:latin typeface="Raleway"/>
                <a:ea typeface="Raleway"/>
                <a:cs typeface="Raleway"/>
                <a:sym typeface="Raleway"/>
              </a:rPr>
              <a:t>data centers</a:t>
            </a:r>
            <a:r>
              <a:rPr lang="es" sz="1800">
                <a:solidFill>
                  <a:srgbClr val="FFFFFF"/>
                </a:solidFill>
                <a:latin typeface="Raleway"/>
                <a:ea typeface="Raleway"/>
                <a:cs typeface="Raleway"/>
                <a:sym typeface="Raleway"/>
              </a:rPr>
              <a:t> de Google Cloud Platform, la plataforma de computación en la nube de Google.</a:t>
            </a:r>
          </a:p>
        </p:txBody>
      </p:sp>
      <p:sp>
        <p:nvSpPr>
          <p:cNvPr id="261" name="Shape 261"/>
          <p:cNvSpPr txBox="1"/>
          <p:nvPr/>
        </p:nvSpPr>
        <p:spPr>
          <a:xfrm>
            <a:off x="1856100" y="-92675"/>
            <a:ext cx="5431800" cy="498000"/>
          </a:xfrm>
          <a:prstGeom prst="rect">
            <a:avLst/>
          </a:prstGeom>
          <a:noFill/>
          <a:ln>
            <a:noFill/>
          </a:ln>
        </p:spPr>
        <p:txBody>
          <a:bodyPr anchorCtr="0" anchor="t" bIns="91425" lIns="91425" rIns="91425" tIns="91425">
            <a:noAutofit/>
          </a:bodyPr>
          <a:lstStyle/>
          <a:p>
            <a:pPr lvl="0" rtl="0" algn="ctr">
              <a:spcBef>
                <a:spcPts val="0"/>
              </a:spcBef>
              <a:buClr>
                <a:schemeClr val="dk2"/>
              </a:buClr>
              <a:buSzPct val="45833"/>
              <a:buFont typeface="Arial"/>
              <a:buNone/>
            </a:pPr>
            <a:r>
              <a:rPr b="1" lang="es" sz="2400">
                <a:solidFill>
                  <a:schemeClr val="dk2"/>
                </a:solidFill>
                <a:latin typeface="Raleway"/>
                <a:ea typeface="Raleway"/>
                <a:cs typeface="Raleway"/>
                <a:sym typeface="Raleway"/>
              </a:rPr>
              <a:t>5. Novedades de Almacenamiento</a:t>
            </a:r>
          </a:p>
        </p:txBody>
      </p:sp>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3D05F"/>
        </a:solidFill>
      </p:bgPr>
    </p:bg>
    <p:spTree>
      <p:nvGrpSpPr>
        <p:cNvPr id="265" name="Shape 265"/>
        <p:cNvGrpSpPr/>
        <p:nvPr/>
      </p:nvGrpSpPr>
      <p:grpSpPr>
        <a:xfrm>
          <a:off x="0" y="0"/>
          <a:ext cx="0" cy="0"/>
          <a:chOff x="0" y="0"/>
          <a:chExt cx="0" cy="0"/>
        </a:xfrm>
      </p:grpSpPr>
      <p:sp>
        <p:nvSpPr>
          <p:cNvPr id="266" name="Shape 266"/>
          <p:cNvSpPr txBox="1"/>
          <p:nvPr/>
        </p:nvSpPr>
        <p:spPr>
          <a:xfrm>
            <a:off x="311700" y="528975"/>
            <a:ext cx="8064000" cy="4029600"/>
          </a:xfrm>
          <a:prstGeom prst="rect">
            <a:avLst/>
          </a:prstGeom>
          <a:noFill/>
          <a:ln>
            <a:noFill/>
          </a:ln>
        </p:spPr>
        <p:txBody>
          <a:bodyPr anchorCtr="0" anchor="t" bIns="91425" lIns="91425" rIns="91425" tIns="91425">
            <a:noAutofit/>
          </a:bodyPr>
          <a:lstStyle/>
          <a:p>
            <a:pPr lvl="0" rtl="0">
              <a:lnSpc>
                <a:spcPct val="115000"/>
              </a:lnSpc>
              <a:spcBef>
                <a:spcPts val="0"/>
              </a:spcBef>
              <a:buNone/>
            </a:pPr>
            <a:r>
              <a:t/>
            </a:r>
            <a:endParaRPr sz="1800">
              <a:solidFill>
                <a:srgbClr val="FFFFFF"/>
              </a:solidFill>
              <a:latin typeface="Georgia"/>
              <a:ea typeface="Georgia"/>
              <a:cs typeface="Georgia"/>
              <a:sym typeface="Georgia"/>
            </a:endParaRPr>
          </a:p>
        </p:txBody>
      </p:sp>
      <p:sp>
        <p:nvSpPr>
          <p:cNvPr id="267" name="Shape 267"/>
          <p:cNvSpPr txBox="1"/>
          <p:nvPr>
            <p:ph type="title"/>
          </p:nvPr>
        </p:nvSpPr>
        <p:spPr>
          <a:xfrm>
            <a:off x="352950" y="455700"/>
            <a:ext cx="8438100" cy="4232100"/>
          </a:xfrm>
          <a:prstGeom prst="rect">
            <a:avLst/>
          </a:prstGeom>
        </p:spPr>
        <p:txBody>
          <a:bodyPr anchorCtr="0" anchor="ctr" bIns="91425" lIns="91425" rIns="91425" tIns="91425">
            <a:noAutofit/>
          </a:bodyPr>
          <a:lstStyle/>
          <a:p>
            <a:pPr lvl="0" rtl="0">
              <a:lnSpc>
                <a:spcPct val="115000"/>
              </a:lnSpc>
              <a:spcBef>
                <a:spcPts val="0"/>
              </a:spcBef>
              <a:buNone/>
            </a:pPr>
            <a:r>
              <a:t/>
            </a:r>
            <a:endParaRPr b="0" sz="1800">
              <a:solidFill>
                <a:srgbClr val="FFFFFF"/>
              </a:solidFill>
            </a:endParaRPr>
          </a:p>
          <a:p>
            <a:pPr lvl="0" rtl="0">
              <a:lnSpc>
                <a:spcPct val="115000"/>
              </a:lnSpc>
              <a:spcBef>
                <a:spcPts val="0"/>
              </a:spcBef>
              <a:buNone/>
            </a:pPr>
            <a:r>
              <a:t/>
            </a:r>
            <a:endParaRPr b="0" sz="1800">
              <a:solidFill>
                <a:srgbClr val="FFFFFF"/>
              </a:solidFill>
            </a:endParaRPr>
          </a:p>
          <a:p>
            <a:pPr lvl="0" rtl="0" algn="l">
              <a:lnSpc>
                <a:spcPct val="115000"/>
              </a:lnSpc>
              <a:spcBef>
                <a:spcPts val="0"/>
              </a:spcBef>
              <a:buNone/>
            </a:pPr>
            <a:r>
              <a:rPr b="0" lang="es" sz="1800">
                <a:solidFill>
                  <a:srgbClr val="FFFFFF"/>
                </a:solidFill>
              </a:rPr>
              <a:t>Spotify es un modelo de servicio moderno que ha ido de menos a más en el tiempo para convertirse en un servicio escalable y altamente disponible.</a:t>
            </a:r>
          </a:p>
          <a:p>
            <a:pPr lvl="0" rtl="0" algn="l">
              <a:lnSpc>
                <a:spcPct val="115000"/>
              </a:lnSpc>
              <a:spcBef>
                <a:spcPts val="0"/>
              </a:spcBef>
              <a:buNone/>
            </a:pPr>
            <a:r>
              <a:t/>
            </a:r>
            <a:endParaRPr b="0" sz="1800">
              <a:solidFill>
                <a:srgbClr val="FFFFFF"/>
              </a:solidFill>
            </a:endParaRPr>
          </a:p>
          <a:p>
            <a:pPr lvl="0" rtl="0">
              <a:lnSpc>
                <a:spcPct val="115000"/>
              </a:lnSpc>
              <a:spcBef>
                <a:spcPts val="0"/>
              </a:spcBef>
              <a:buNone/>
            </a:pPr>
            <a:r>
              <a:rPr b="0" lang="es" sz="1800">
                <a:solidFill>
                  <a:srgbClr val="FFFFFF"/>
                </a:solidFill>
              </a:rPr>
              <a:t>Para mantener su nivel de calidad alto para todos sus tipo de clientes, ha transformado en muchas ocasiones su  modelo de almacenamiento, pasando de servidores comunes a una tipología de red P2P y finalmente  a la nube con servicios más fiables como Amazon y Google. </a:t>
            </a:r>
          </a:p>
          <a:p>
            <a:pPr lvl="0" rtl="0" algn="l">
              <a:spcBef>
                <a:spcPts val="0"/>
              </a:spcBef>
              <a:buNone/>
            </a:pPr>
            <a:r>
              <a:t/>
            </a:r>
            <a:endParaRPr b="0" sz="1800">
              <a:solidFill>
                <a:srgbClr val="FFFFFF"/>
              </a:solidFill>
            </a:endParaRPr>
          </a:p>
          <a:p>
            <a:pPr lvl="0" rtl="0" algn="l">
              <a:spcBef>
                <a:spcPts val="0"/>
              </a:spcBef>
              <a:buNone/>
            </a:pPr>
            <a:r>
              <a:rPr b="0" lang="es" sz="1800">
                <a:solidFill>
                  <a:srgbClr val="FFFFFF"/>
                </a:solidFill>
              </a:rPr>
              <a:t> </a:t>
            </a:r>
          </a:p>
        </p:txBody>
      </p:sp>
      <p:sp>
        <p:nvSpPr>
          <p:cNvPr id="268" name="Shape 268"/>
          <p:cNvSpPr txBox="1"/>
          <p:nvPr/>
        </p:nvSpPr>
        <p:spPr>
          <a:xfrm>
            <a:off x="1856100" y="-92675"/>
            <a:ext cx="5431800" cy="498000"/>
          </a:xfrm>
          <a:prstGeom prst="rect">
            <a:avLst/>
          </a:prstGeom>
          <a:noFill/>
          <a:ln>
            <a:noFill/>
          </a:ln>
        </p:spPr>
        <p:txBody>
          <a:bodyPr anchorCtr="0" anchor="t" bIns="91425" lIns="91425" rIns="91425" tIns="91425">
            <a:noAutofit/>
          </a:bodyPr>
          <a:lstStyle/>
          <a:p>
            <a:pPr lvl="0" rtl="0" algn="ctr">
              <a:spcBef>
                <a:spcPts val="0"/>
              </a:spcBef>
              <a:buClr>
                <a:schemeClr val="dk2"/>
              </a:buClr>
              <a:buSzPct val="45833"/>
              <a:buFont typeface="Arial"/>
              <a:buNone/>
            </a:pPr>
            <a:r>
              <a:rPr b="1" lang="es" sz="2400">
                <a:solidFill>
                  <a:schemeClr val="dk2"/>
                </a:solidFill>
                <a:latin typeface="Raleway"/>
                <a:ea typeface="Raleway"/>
                <a:cs typeface="Raleway"/>
                <a:sym typeface="Raleway"/>
              </a:rPr>
              <a:t>Conclusión</a:t>
            </a:r>
          </a:p>
          <a:p>
            <a:pPr lvl="0" rtl="0" algn="ctr">
              <a:spcBef>
                <a:spcPts val="0"/>
              </a:spcBef>
              <a:buClr>
                <a:schemeClr val="dk2"/>
              </a:buClr>
              <a:buFont typeface="Arial"/>
              <a:buNone/>
            </a:pPr>
            <a:r>
              <a:t/>
            </a:r>
            <a:endParaRPr b="1" sz="2400">
              <a:solidFill>
                <a:schemeClr val="dk2"/>
              </a:solidFill>
              <a:latin typeface="Raleway"/>
              <a:ea typeface="Raleway"/>
              <a:cs typeface="Raleway"/>
              <a:sym typeface="Raleway"/>
            </a:endParaRPr>
          </a:p>
        </p:txBody>
      </p:sp>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3D05F"/>
        </a:solidFill>
      </p:bgPr>
    </p:bg>
    <p:spTree>
      <p:nvGrpSpPr>
        <p:cNvPr id="272" name="Shape 272"/>
        <p:cNvGrpSpPr/>
        <p:nvPr/>
      </p:nvGrpSpPr>
      <p:grpSpPr>
        <a:xfrm>
          <a:off x="0" y="0"/>
          <a:ext cx="0" cy="0"/>
          <a:chOff x="0" y="0"/>
          <a:chExt cx="0" cy="0"/>
        </a:xfrm>
      </p:grpSpPr>
      <p:sp>
        <p:nvSpPr>
          <p:cNvPr id="273" name="Shape 273"/>
          <p:cNvSpPr txBox="1"/>
          <p:nvPr/>
        </p:nvSpPr>
        <p:spPr>
          <a:xfrm>
            <a:off x="311700" y="1329425"/>
            <a:ext cx="8625300" cy="32292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Clr>
                <a:srgbClr val="FFFFFF"/>
              </a:buClr>
              <a:buSzPct val="100000"/>
              <a:buFont typeface="Raleway"/>
              <a:buChar char="➔"/>
            </a:pPr>
            <a:r>
              <a:rPr lang="es" sz="1800" u="sng">
                <a:solidFill>
                  <a:srgbClr val="FFFFFF"/>
                </a:solidFill>
                <a:latin typeface="Raleway"/>
                <a:ea typeface="Raleway"/>
                <a:cs typeface="Raleway"/>
                <a:sym typeface="Raleway"/>
                <a:hlinkClick r:id="rId3"/>
              </a:rPr>
              <a:t>https://it.wikipedia.org/wiki/Spotify</a:t>
            </a:r>
          </a:p>
          <a:p>
            <a:pPr indent="-342900" lvl="0" marL="457200" rtl="0">
              <a:lnSpc>
                <a:spcPct val="150000"/>
              </a:lnSpc>
              <a:spcBef>
                <a:spcPts val="0"/>
              </a:spcBef>
              <a:buClr>
                <a:srgbClr val="FFFFFF"/>
              </a:buClr>
              <a:buSzPct val="100000"/>
              <a:buFont typeface="Raleway"/>
              <a:buChar char="➔"/>
            </a:pPr>
            <a:r>
              <a:rPr lang="es" sz="1800" u="sng">
                <a:solidFill>
                  <a:srgbClr val="FFFFFF"/>
                </a:solidFill>
                <a:latin typeface="Raleway"/>
                <a:ea typeface="Raleway"/>
                <a:cs typeface="Raleway"/>
                <a:sym typeface="Raleway"/>
                <a:hlinkClick r:id="rId4"/>
              </a:rPr>
              <a:t>https://labs.spotify.com/2013/03/15/backend-infrastructure-at-spotify/</a:t>
            </a:r>
          </a:p>
          <a:p>
            <a:pPr indent="-342900" lvl="0" marL="457200" rtl="0">
              <a:lnSpc>
                <a:spcPct val="150000"/>
              </a:lnSpc>
              <a:spcBef>
                <a:spcPts val="0"/>
              </a:spcBef>
              <a:buClr>
                <a:srgbClr val="FFFFFF"/>
              </a:buClr>
              <a:buSzPct val="100000"/>
              <a:buFont typeface="Raleway"/>
              <a:buChar char="➔"/>
            </a:pPr>
            <a:r>
              <a:rPr lang="es" sz="1800" u="sng">
                <a:solidFill>
                  <a:srgbClr val="FFFFFF"/>
                </a:solidFill>
                <a:latin typeface="Raleway"/>
                <a:ea typeface="Raleway"/>
                <a:cs typeface="Raleway"/>
                <a:sym typeface="Raleway"/>
                <a:hlinkClick r:id="rId5"/>
              </a:rPr>
              <a:t>http://www.slideshare.net/davidpoblador/spotify-bcn2013slideshare</a:t>
            </a:r>
          </a:p>
          <a:p>
            <a:pPr indent="-342900" lvl="0" marL="457200" rtl="0">
              <a:lnSpc>
                <a:spcPct val="150000"/>
              </a:lnSpc>
              <a:spcBef>
                <a:spcPts val="0"/>
              </a:spcBef>
              <a:buClr>
                <a:srgbClr val="FFFFFF"/>
              </a:buClr>
              <a:buSzPct val="100000"/>
              <a:buFont typeface="Raleway"/>
              <a:buChar char="➔"/>
            </a:pPr>
            <a:r>
              <a:rPr lang="es" sz="1800" u="sng">
                <a:solidFill>
                  <a:srgbClr val="FFFFFF"/>
                </a:solidFill>
                <a:latin typeface="Raleway"/>
                <a:ea typeface="Raleway"/>
                <a:cs typeface="Raleway"/>
                <a:sym typeface="Raleway"/>
                <a:hlinkClick r:id="rId6"/>
              </a:rPr>
              <a:t>https://aws.amazon.com/es/solutions/case-studies/spotify/</a:t>
            </a:r>
          </a:p>
          <a:p>
            <a:pPr indent="-342900" lvl="0" marL="457200" rtl="0">
              <a:lnSpc>
                <a:spcPct val="150000"/>
              </a:lnSpc>
              <a:spcBef>
                <a:spcPts val="0"/>
              </a:spcBef>
              <a:buClr>
                <a:srgbClr val="FFFFFF"/>
              </a:buClr>
              <a:buSzPct val="100000"/>
              <a:buFont typeface="Raleway"/>
              <a:buChar char="➔"/>
            </a:pPr>
            <a:r>
              <a:rPr lang="es" sz="1800" u="sng">
                <a:solidFill>
                  <a:srgbClr val="FFFFFF"/>
                </a:solidFill>
                <a:latin typeface="Georgia"/>
                <a:ea typeface="Georgia"/>
                <a:cs typeface="Georgia"/>
                <a:sym typeface="Georgia"/>
                <a:hlinkClick r:id="rId7"/>
              </a:rPr>
              <a:t>http://www.ubergizmo.com/2015/01/52-of-spotify-users-use-the-service-via-their-mobile-device/</a:t>
            </a:r>
          </a:p>
          <a:p>
            <a:pPr indent="-342900" lvl="0" marL="457200" rtl="0">
              <a:lnSpc>
                <a:spcPct val="150000"/>
              </a:lnSpc>
              <a:spcBef>
                <a:spcPts val="0"/>
              </a:spcBef>
              <a:buClr>
                <a:srgbClr val="FFFFFF"/>
              </a:buClr>
              <a:buSzPct val="100000"/>
              <a:buFont typeface="Raleway"/>
              <a:buChar char="➔"/>
            </a:pPr>
            <a:r>
              <a:rPr lang="es" sz="1800" u="sng">
                <a:solidFill>
                  <a:srgbClr val="FFFFFF"/>
                </a:solidFill>
                <a:latin typeface="Georgia"/>
                <a:ea typeface="Georgia"/>
                <a:cs typeface="Georgia"/>
                <a:sym typeface="Georgia"/>
                <a:hlinkClick r:id="rId8"/>
              </a:rPr>
              <a:t>http://techcrunch.com/2015/01/10/music-is-a-mobile-linchpin/</a:t>
            </a:r>
          </a:p>
          <a:p>
            <a:pPr indent="-342900" lvl="0" marL="457200" rtl="0">
              <a:lnSpc>
                <a:spcPct val="150000"/>
              </a:lnSpc>
              <a:spcBef>
                <a:spcPts val="0"/>
              </a:spcBef>
              <a:buClr>
                <a:srgbClr val="FFFFFF"/>
              </a:buClr>
              <a:buSzPct val="100000"/>
              <a:buFont typeface="Raleway"/>
              <a:buChar char="➔"/>
            </a:pPr>
            <a:r>
              <a:rPr lang="es" sz="1800">
                <a:solidFill>
                  <a:srgbClr val="FFFFFF"/>
                </a:solidFill>
                <a:latin typeface="Raleway"/>
                <a:ea typeface="Raleway"/>
                <a:cs typeface="Raleway"/>
                <a:sym typeface="Raleway"/>
              </a:rPr>
              <a:t>https://www.quora.com/topic/Spotify</a:t>
            </a:r>
          </a:p>
        </p:txBody>
      </p:sp>
      <p:sp>
        <p:nvSpPr>
          <p:cNvPr id="274" name="Shape 274"/>
          <p:cNvSpPr txBox="1"/>
          <p:nvPr>
            <p:ph type="title"/>
          </p:nvPr>
        </p:nvSpPr>
        <p:spPr>
          <a:xfrm>
            <a:off x="311700" y="460625"/>
            <a:ext cx="6639000" cy="868800"/>
          </a:xfrm>
          <a:prstGeom prst="rect">
            <a:avLst/>
          </a:prstGeom>
        </p:spPr>
        <p:txBody>
          <a:bodyPr anchorCtr="0" anchor="ctr" bIns="91425" lIns="91425" rIns="91425" tIns="91425">
            <a:noAutofit/>
          </a:bodyPr>
          <a:lstStyle/>
          <a:p>
            <a:pPr lvl="0" rtl="0" algn="l">
              <a:spcBef>
                <a:spcPts val="0"/>
              </a:spcBef>
              <a:buNone/>
            </a:pPr>
            <a:r>
              <a:rPr lang="es" sz="3800">
                <a:solidFill>
                  <a:srgbClr val="FFFFFF"/>
                </a:solidFill>
              </a:rPr>
              <a:t>Bibliografía</a:t>
            </a:r>
          </a:p>
        </p:txBody>
      </p:sp>
      <p:sp>
        <p:nvSpPr>
          <p:cNvPr id="275" name="Shape 275"/>
          <p:cNvSpPr txBox="1"/>
          <p:nvPr/>
        </p:nvSpPr>
        <p:spPr>
          <a:xfrm>
            <a:off x="1856100" y="-92675"/>
            <a:ext cx="5431800" cy="498000"/>
          </a:xfrm>
          <a:prstGeom prst="rect">
            <a:avLst/>
          </a:prstGeom>
          <a:noFill/>
          <a:ln>
            <a:noFill/>
          </a:ln>
        </p:spPr>
        <p:txBody>
          <a:bodyPr anchorCtr="0" anchor="t" bIns="91425" lIns="91425" rIns="91425" tIns="91425">
            <a:noAutofit/>
          </a:bodyPr>
          <a:lstStyle/>
          <a:p>
            <a:pPr lvl="0" rtl="0" algn="ctr">
              <a:spcBef>
                <a:spcPts val="0"/>
              </a:spcBef>
              <a:buClr>
                <a:schemeClr val="dk2"/>
              </a:buClr>
              <a:buFont typeface="Arial"/>
              <a:buNone/>
            </a:pPr>
            <a:r>
              <a:t/>
            </a:r>
            <a:endParaRPr b="1" sz="2400">
              <a:latin typeface="Raleway"/>
              <a:ea typeface="Raleway"/>
              <a:cs typeface="Raleway"/>
              <a:sym typeface="Raleway"/>
            </a:endParaRPr>
          </a:p>
        </p:txBody>
      </p:sp>
      <p:pic>
        <p:nvPicPr>
          <p:cNvPr id="276" name="Shape 276"/>
          <p:cNvPicPr preferRelativeResize="0"/>
          <p:nvPr/>
        </p:nvPicPr>
        <p:blipFill>
          <a:blip r:embed="rId9">
            <a:alphaModFix/>
          </a:blip>
          <a:stretch>
            <a:fillRect/>
          </a:stretch>
        </p:blipFill>
        <p:spPr>
          <a:xfrm>
            <a:off x="7675119" y="499069"/>
            <a:ext cx="1268300" cy="1268300"/>
          </a:xfrm>
          <a:prstGeom prst="rect">
            <a:avLst/>
          </a:prstGeom>
          <a:noFill/>
          <a:ln>
            <a:noFill/>
          </a:ln>
        </p:spPr>
      </p:pic>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0" name="Shape 280"/>
        <p:cNvGrpSpPr/>
        <p:nvPr/>
      </p:nvGrpSpPr>
      <p:grpSpPr>
        <a:xfrm>
          <a:off x="0" y="0"/>
          <a:ext cx="0" cy="0"/>
          <a:chOff x="0" y="0"/>
          <a:chExt cx="0" cy="0"/>
        </a:xfrm>
      </p:grpSpPr>
      <p:sp>
        <p:nvSpPr>
          <p:cNvPr id="281" name="Shape 281"/>
          <p:cNvSpPr txBox="1"/>
          <p:nvPr>
            <p:ph type="title"/>
          </p:nvPr>
        </p:nvSpPr>
        <p:spPr>
          <a:xfrm>
            <a:off x="406425" y="1806825"/>
            <a:ext cx="8296800" cy="1542000"/>
          </a:xfrm>
          <a:prstGeom prst="rect">
            <a:avLst/>
          </a:prstGeom>
        </p:spPr>
        <p:txBody>
          <a:bodyPr anchorCtr="0" anchor="ctr" bIns="91425" lIns="91425" rIns="91425" tIns="91425">
            <a:noAutofit/>
          </a:bodyPr>
          <a:lstStyle/>
          <a:p>
            <a:pPr lvl="0">
              <a:spcBef>
                <a:spcPts val="0"/>
              </a:spcBef>
              <a:buNone/>
            </a:pPr>
            <a:r>
              <a:t/>
            </a:r>
            <a:endParaRPr/>
          </a:p>
        </p:txBody>
      </p:sp>
      <p:pic>
        <p:nvPicPr>
          <p:cNvPr id="282" name="Shape 282"/>
          <p:cNvPicPr preferRelativeResize="0"/>
          <p:nvPr/>
        </p:nvPicPr>
        <p:blipFill>
          <a:blip r:embed="rId3">
            <a:alphaModFix/>
          </a:blip>
          <a:stretch>
            <a:fillRect/>
          </a:stretch>
        </p:blipFill>
        <p:spPr>
          <a:xfrm>
            <a:off x="0" y="0"/>
            <a:ext cx="9143998" cy="5143499"/>
          </a:xfrm>
          <a:prstGeom prst="rect">
            <a:avLst/>
          </a:prstGeom>
          <a:noFill/>
          <a:ln>
            <a:noFill/>
          </a:ln>
        </p:spPr>
      </p:pic>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3D05F"/>
        </a:solidFill>
      </p:bgPr>
    </p:bg>
    <p:spTree>
      <p:nvGrpSpPr>
        <p:cNvPr id="85" name="Shape 85"/>
        <p:cNvGrpSpPr/>
        <p:nvPr/>
      </p:nvGrpSpPr>
      <p:grpSpPr>
        <a:xfrm>
          <a:off x="0" y="0"/>
          <a:ext cx="0" cy="0"/>
          <a:chOff x="0" y="0"/>
          <a:chExt cx="0" cy="0"/>
        </a:xfrm>
      </p:grpSpPr>
      <p:sp>
        <p:nvSpPr>
          <p:cNvPr id="86" name="Shape 86"/>
          <p:cNvSpPr txBox="1"/>
          <p:nvPr/>
        </p:nvSpPr>
        <p:spPr>
          <a:xfrm>
            <a:off x="311700" y="1379100"/>
            <a:ext cx="4524000" cy="1890600"/>
          </a:xfrm>
          <a:prstGeom prst="rect">
            <a:avLst/>
          </a:prstGeom>
          <a:noFill/>
          <a:ln>
            <a:noFill/>
          </a:ln>
        </p:spPr>
        <p:txBody>
          <a:bodyPr anchorCtr="0" anchor="t" bIns="91425" lIns="91425" rIns="91425" tIns="91425">
            <a:noAutofit/>
          </a:bodyPr>
          <a:lstStyle/>
          <a:p>
            <a:pPr indent="-381000" lvl="0" marL="457200" rtl="0">
              <a:lnSpc>
                <a:spcPct val="115000"/>
              </a:lnSpc>
              <a:spcBef>
                <a:spcPts val="0"/>
              </a:spcBef>
              <a:buClr>
                <a:srgbClr val="FFFFFF"/>
              </a:buClr>
              <a:buSzPct val="100000"/>
              <a:buFont typeface="Raleway"/>
              <a:buChar char="➢"/>
            </a:pPr>
            <a:r>
              <a:rPr lang="es" sz="2400">
                <a:solidFill>
                  <a:srgbClr val="FFFFFF"/>
                </a:solidFill>
                <a:latin typeface="Raleway"/>
                <a:ea typeface="Raleway"/>
                <a:cs typeface="Raleway"/>
                <a:sym typeface="Raleway"/>
              </a:rPr>
              <a:t>Aplicación multiplataforma empleada para la reproducción de música vía </a:t>
            </a:r>
            <a:r>
              <a:rPr lang="es" sz="2400">
                <a:solidFill>
                  <a:srgbClr val="FFFFFF"/>
                </a:solidFill>
                <a:latin typeface="Raleway"/>
                <a:ea typeface="Raleway"/>
                <a:cs typeface="Raleway"/>
                <a:sym typeface="Raleway"/>
                <a:hlinkClick r:id="rId3"/>
              </a:rPr>
              <a:t>difusión en continuo</a:t>
            </a:r>
            <a:r>
              <a:rPr lang="es" sz="2400">
                <a:solidFill>
                  <a:srgbClr val="FFFFFF"/>
                </a:solidFill>
                <a:latin typeface="Raleway"/>
                <a:ea typeface="Raleway"/>
                <a:cs typeface="Raleway"/>
                <a:sym typeface="Raleway"/>
              </a:rPr>
              <a:t>. </a:t>
            </a:r>
          </a:p>
          <a:p>
            <a:pPr indent="0" lvl="0" marL="914400" rtl="0">
              <a:lnSpc>
                <a:spcPct val="115000"/>
              </a:lnSpc>
              <a:spcBef>
                <a:spcPts val="0"/>
              </a:spcBef>
              <a:buNone/>
            </a:pPr>
            <a:r>
              <a:t/>
            </a:r>
            <a:endParaRPr sz="3000">
              <a:solidFill>
                <a:srgbClr val="FFFFFF"/>
              </a:solidFill>
              <a:latin typeface="Georgia"/>
              <a:ea typeface="Georgia"/>
              <a:cs typeface="Georgia"/>
              <a:sym typeface="Georgia"/>
            </a:endParaRPr>
          </a:p>
        </p:txBody>
      </p:sp>
      <p:sp>
        <p:nvSpPr>
          <p:cNvPr id="87" name="Shape 87"/>
          <p:cNvSpPr txBox="1"/>
          <p:nvPr>
            <p:ph type="title"/>
          </p:nvPr>
        </p:nvSpPr>
        <p:spPr>
          <a:xfrm>
            <a:off x="311700" y="573075"/>
            <a:ext cx="2526600" cy="868800"/>
          </a:xfrm>
          <a:prstGeom prst="rect">
            <a:avLst/>
          </a:prstGeom>
        </p:spPr>
        <p:txBody>
          <a:bodyPr anchorCtr="0" anchor="ctr" bIns="91425" lIns="91425" rIns="91425" tIns="91425">
            <a:noAutofit/>
          </a:bodyPr>
          <a:lstStyle/>
          <a:p>
            <a:pPr lvl="0" rtl="0" algn="ctr">
              <a:spcBef>
                <a:spcPts val="0"/>
              </a:spcBef>
              <a:buNone/>
            </a:pPr>
            <a:r>
              <a:rPr lang="es" sz="3800">
                <a:solidFill>
                  <a:srgbClr val="FFFFFF"/>
                </a:solidFill>
              </a:rPr>
              <a:t>¿Qué es?</a:t>
            </a:r>
          </a:p>
        </p:txBody>
      </p:sp>
      <p:sp>
        <p:nvSpPr>
          <p:cNvPr id="88" name="Shape 88"/>
          <p:cNvSpPr txBox="1"/>
          <p:nvPr/>
        </p:nvSpPr>
        <p:spPr>
          <a:xfrm>
            <a:off x="3417300" y="-57925"/>
            <a:ext cx="2309400" cy="778500"/>
          </a:xfrm>
          <a:prstGeom prst="rect">
            <a:avLst/>
          </a:prstGeom>
          <a:noFill/>
          <a:ln>
            <a:noFill/>
          </a:ln>
        </p:spPr>
        <p:txBody>
          <a:bodyPr anchorCtr="0" anchor="t" bIns="91425" lIns="91425" rIns="91425" tIns="91425">
            <a:noAutofit/>
          </a:bodyPr>
          <a:lstStyle/>
          <a:p>
            <a:pPr lvl="0" algn="ctr">
              <a:spcBef>
                <a:spcPts val="0"/>
              </a:spcBef>
              <a:buNone/>
            </a:pPr>
            <a:r>
              <a:rPr b="1" lang="es" sz="2400">
                <a:latin typeface="Raleway"/>
                <a:ea typeface="Raleway"/>
                <a:cs typeface="Raleway"/>
                <a:sym typeface="Raleway"/>
              </a:rPr>
              <a:t>1.</a:t>
            </a:r>
            <a:r>
              <a:rPr b="1" lang="es" sz="2400">
                <a:latin typeface="Raleway"/>
                <a:ea typeface="Raleway"/>
                <a:cs typeface="Raleway"/>
                <a:sym typeface="Raleway"/>
              </a:rPr>
              <a:t>Introducción</a:t>
            </a:r>
          </a:p>
        </p:txBody>
      </p:sp>
      <p:pic>
        <p:nvPicPr>
          <p:cNvPr id="89" name="Shape 89"/>
          <p:cNvPicPr preferRelativeResize="0"/>
          <p:nvPr/>
        </p:nvPicPr>
        <p:blipFill>
          <a:blip r:embed="rId4">
            <a:alphaModFix/>
          </a:blip>
          <a:stretch>
            <a:fillRect/>
          </a:stretch>
        </p:blipFill>
        <p:spPr>
          <a:xfrm>
            <a:off x="4835725" y="1114824"/>
            <a:ext cx="3829799" cy="2154900"/>
          </a:xfrm>
          <a:prstGeom prst="roundRect">
            <a:avLst>
              <a:gd fmla="val 16667" name="adj"/>
            </a:avLst>
          </a:prstGeom>
          <a:noFill/>
          <a:ln>
            <a:noFill/>
          </a:ln>
        </p:spPr>
      </p:pic>
      <p:sp>
        <p:nvSpPr>
          <p:cNvPr id="90" name="Shape 90"/>
          <p:cNvSpPr txBox="1"/>
          <p:nvPr/>
        </p:nvSpPr>
        <p:spPr>
          <a:xfrm>
            <a:off x="311700" y="3269725"/>
            <a:ext cx="8353800" cy="851400"/>
          </a:xfrm>
          <a:prstGeom prst="rect">
            <a:avLst/>
          </a:prstGeom>
          <a:noFill/>
          <a:ln>
            <a:noFill/>
          </a:ln>
        </p:spPr>
        <p:txBody>
          <a:bodyPr anchorCtr="0" anchor="t" bIns="91425" lIns="91425" rIns="91425" tIns="91425">
            <a:noAutofit/>
          </a:bodyPr>
          <a:lstStyle/>
          <a:p>
            <a:pPr indent="-381000" lvl="0" marL="457200" rtl="0">
              <a:lnSpc>
                <a:spcPct val="115000"/>
              </a:lnSpc>
              <a:spcBef>
                <a:spcPts val="0"/>
              </a:spcBef>
              <a:buClr>
                <a:schemeClr val="lt1"/>
              </a:buClr>
              <a:buSzPct val="100000"/>
              <a:buFont typeface="Raleway"/>
              <a:buChar char="➢"/>
            </a:pPr>
            <a:r>
              <a:rPr lang="es" sz="2400">
                <a:solidFill>
                  <a:schemeClr val="lt1"/>
                </a:solidFill>
                <a:latin typeface="Raleway"/>
                <a:ea typeface="Raleway"/>
                <a:cs typeface="Raleway"/>
                <a:sym typeface="Raleway"/>
              </a:rPr>
              <a:t>Permite escuchar en modo radio, buscando por artista, álbum o </a:t>
            </a:r>
            <a:r>
              <a:rPr lang="es" sz="2400">
                <a:solidFill>
                  <a:schemeClr val="lt1"/>
                </a:solidFill>
                <a:latin typeface="Raleway"/>
                <a:ea typeface="Raleway"/>
                <a:cs typeface="Raleway"/>
                <a:sym typeface="Raleway"/>
                <a:hlinkClick r:id="rId5"/>
              </a:rPr>
              <a:t>listas de reproducción</a:t>
            </a:r>
            <a:r>
              <a:rPr lang="es" sz="2400">
                <a:solidFill>
                  <a:schemeClr val="lt1"/>
                </a:solidFill>
                <a:latin typeface="Raleway"/>
                <a:ea typeface="Raleway"/>
                <a:cs typeface="Raleway"/>
                <a:sym typeface="Raleway"/>
              </a:rPr>
              <a:t> creadas por los propios usuarios.</a:t>
            </a:r>
          </a:p>
          <a:p>
            <a:pPr lvl="0" rtl="0" algn="ctr">
              <a:lnSpc>
                <a:spcPct val="115000"/>
              </a:lnSpc>
              <a:spcBef>
                <a:spcPts val="0"/>
              </a:spcBef>
              <a:buClr>
                <a:schemeClr val="dk2"/>
              </a:buClr>
              <a:buFont typeface="Arial"/>
              <a:buNone/>
            </a:pPr>
            <a:r>
              <a:t/>
            </a:r>
            <a:endParaRPr sz="3000">
              <a:solidFill>
                <a:schemeClr val="lt1"/>
              </a:solidFill>
              <a:latin typeface="Raleway"/>
              <a:ea typeface="Raleway"/>
              <a:cs typeface="Raleway"/>
              <a:sym typeface="Raleway"/>
            </a:endParaRPr>
          </a:p>
          <a:p>
            <a:pPr indent="-69850" lvl="0" marL="914400" rtl="0">
              <a:lnSpc>
                <a:spcPct val="115000"/>
              </a:lnSpc>
              <a:spcBef>
                <a:spcPts val="0"/>
              </a:spcBef>
              <a:buClr>
                <a:schemeClr val="dk2"/>
              </a:buClr>
              <a:buFont typeface="Arial"/>
              <a:buNone/>
            </a:pPr>
            <a:r>
              <a:t/>
            </a:r>
            <a:endParaRPr sz="3000">
              <a:solidFill>
                <a:schemeClr val="lt1"/>
              </a:solidFill>
              <a:latin typeface="Georgia"/>
              <a:ea typeface="Georgia"/>
              <a:cs typeface="Georgia"/>
              <a:sym typeface="Georgia"/>
            </a:endParaRPr>
          </a:p>
          <a:p>
            <a:pPr lvl="0">
              <a:spcBef>
                <a:spcPts val="0"/>
              </a:spcBef>
              <a:buNone/>
            </a:pPr>
            <a:r>
              <a:t/>
            </a:r>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3D05F"/>
        </a:solidFill>
      </p:bgPr>
    </p:bg>
    <p:spTree>
      <p:nvGrpSpPr>
        <p:cNvPr id="94" name="Shape 94"/>
        <p:cNvGrpSpPr/>
        <p:nvPr/>
      </p:nvGrpSpPr>
      <p:grpSpPr>
        <a:xfrm>
          <a:off x="0" y="0"/>
          <a:ext cx="0" cy="0"/>
          <a:chOff x="0" y="0"/>
          <a:chExt cx="0" cy="0"/>
        </a:xfrm>
      </p:grpSpPr>
      <p:sp>
        <p:nvSpPr>
          <p:cNvPr id="95" name="Shape 95"/>
          <p:cNvSpPr txBox="1"/>
          <p:nvPr/>
        </p:nvSpPr>
        <p:spPr>
          <a:xfrm>
            <a:off x="311700" y="2873925"/>
            <a:ext cx="8520600" cy="1655100"/>
          </a:xfrm>
          <a:prstGeom prst="rect">
            <a:avLst/>
          </a:prstGeom>
          <a:noFill/>
          <a:ln>
            <a:noFill/>
          </a:ln>
        </p:spPr>
        <p:txBody>
          <a:bodyPr anchorCtr="0" anchor="t" bIns="91425" lIns="91425" rIns="91425" tIns="91425">
            <a:noAutofit/>
          </a:bodyPr>
          <a:lstStyle/>
          <a:p>
            <a:pPr lvl="0" rtl="0">
              <a:lnSpc>
                <a:spcPct val="115000"/>
              </a:lnSpc>
              <a:spcBef>
                <a:spcPts val="0"/>
              </a:spcBef>
              <a:buNone/>
            </a:pPr>
            <a:r>
              <a:t/>
            </a:r>
            <a:endParaRPr sz="2000">
              <a:solidFill>
                <a:srgbClr val="FFFFFF"/>
              </a:solidFill>
              <a:latin typeface="Raleway"/>
              <a:ea typeface="Raleway"/>
              <a:cs typeface="Raleway"/>
              <a:sym typeface="Raleway"/>
            </a:endParaRPr>
          </a:p>
          <a:p>
            <a:pPr indent="-368300" lvl="0" marL="457200" rtl="0">
              <a:lnSpc>
                <a:spcPct val="115000"/>
              </a:lnSpc>
              <a:spcBef>
                <a:spcPts val="0"/>
              </a:spcBef>
              <a:buClr>
                <a:srgbClr val="FFFFFF"/>
              </a:buClr>
              <a:buSzPct val="100000"/>
              <a:buFont typeface="Raleway"/>
              <a:buChar char="➢"/>
            </a:pPr>
            <a:r>
              <a:rPr lang="es" sz="2200">
                <a:solidFill>
                  <a:srgbClr val="FFFFFF"/>
                </a:solidFill>
                <a:latin typeface="Raleway"/>
                <a:ea typeface="Raleway"/>
                <a:cs typeface="Raleway"/>
                <a:sym typeface="Raleway"/>
              </a:rPr>
              <a:t>Ha firmado acuerdos con las discográficas </a:t>
            </a:r>
            <a:r>
              <a:rPr lang="es" sz="2200">
                <a:solidFill>
                  <a:srgbClr val="FFFFFF"/>
                </a:solidFill>
                <a:latin typeface="Raleway"/>
                <a:ea typeface="Raleway"/>
                <a:cs typeface="Raleway"/>
                <a:sym typeface="Raleway"/>
                <a:hlinkClick r:id="rId3"/>
              </a:rPr>
              <a:t>Universal Music</a:t>
            </a:r>
            <a:r>
              <a:rPr lang="es" sz="2200">
                <a:solidFill>
                  <a:srgbClr val="FFFFFF"/>
                </a:solidFill>
                <a:latin typeface="Raleway"/>
                <a:ea typeface="Raleway"/>
                <a:cs typeface="Raleway"/>
                <a:sym typeface="Raleway"/>
              </a:rPr>
              <a:t>, </a:t>
            </a:r>
            <a:r>
              <a:rPr lang="es" sz="2200">
                <a:solidFill>
                  <a:srgbClr val="FFFFFF"/>
                </a:solidFill>
                <a:latin typeface="Raleway"/>
                <a:ea typeface="Raleway"/>
                <a:cs typeface="Raleway"/>
                <a:sym typeface="Raleway"/>
                <a:hlinkClick r:id="rId4"/>
              </a:rPr>
              <a:t>Sony BMG</a:t>
            </a:r>
            <a:r>
              <a:rPr lang="es" sz="2200">
                <a:solidFill>
                  <a:srgbClr val="FFFFFF"/>
                </a:solidFill>
                <a:latin typeface="Raleway"/>
                <a:ea typeface="Raleway"/>
                <a:cs typeface="Raleway"/>
                <a:sym typeface="Raleway"/>
              </a:rPr>
              <a:t>, </a:t>
            </a:r>
            <a:r>
              <a:rPr lang="es" sz="2200">
                <a:solidFill>
                  <a:srgbClr val="FFFFFF"/>
                </a:solidFill>
                <a:latin typeface="Raleway"/>
                <a:ea typeface="Raleway"/>
                <a:cs typeface="Raleway"/>
                <a:sym typeface="Raleway"/>
                <a:hlinkClick r:id="rId5"/>
              </a:rPr>
              <a:t>EMI Music</a:t>
            </a:r>
            <a:r>
              <a:rPr lang="es" sz="2200">
                <a:solidFill>
                  <a:srgbClr val="FFFFFF"/>
                </a:solidFill>
                <a:latin typeface="Raleway"/>
                <a:ea typeface="Raleway"/>
                <a:cs typeface="Raleway"/>
                <a:sym typeface="Raleway"/>
              </a:rPr>
              <a:t>, </a:t>
            </a:r>
            <a:r>
              <a:rPr lang="es" sz="2200">
                <a:solidFill>
                  <a:srgbClr val="FFFFFF"/>
                </a:solidFill>
                <a:latin typeface="Raleway"/>
                <a:ea typeface="Raleway"/>
                <a:cs typeface="Raleway"/>
                <a:sym typeface="Raleway"/>
                <a:hlinkClick r:id="rId6"/>
              </a:rPr>
              <a:t>Hollywood Records</a:t>
            </a:r>
            <a:r>
              <a:rPr lang="es" sz="2200">
                <a:solidFill>
                  <a:srgbClr val="FFFFFF"/>
                </a:solidFill>
                <a:latin typeface="Raleway"/>
                <a:ea typeface="Raleway"/>
                <a:cs typeface="Raleway"/>
                <a:sym typeface="Raleway"/>
              </a:rPr>
              <a:t>, </a:t>
            </a:r>
            <a:r>
              <a:rPr lang="es" sz="2200">
                <a:solidFill>
                  <a:srgbClr val="FFFFFF"/>
                </a:solidFill>
                <a:latin typeface="Raleway"/>
                <a:ea typeface="Raleway"/>
                <a:cs typeface="Raleway"/>
                <a:sym typeface="Raleway"/>
                <a:hlinkClick r:id="rId7"/>
              </a:rPr>
              <a:t>Interscope Records</a:t>
            </a:r>
            <a:r>
              <a:rPr lang="es" sz="2200">
                <a:solidFill>
                  <a:srgbClr val="FFFFFF"/>
                </a:solidFill>
                <a:latin typeface="Raleway"/>
                <a:ea typeface="Raleway"/>
                <a:cs typeface="Raleway"/>
                <a:sym typeface="Raleway"/>
              </a:rPr>
              <a:t> y </a:t>
            </a:r>
            <a:r>
              <a:rPr lang="es" sz="2200">
                <a:solidFill>
                  <a:srgbClr val="FFFFFF"/>
                </a:solidFill>
                <a:latin typeface="Raleway"/>
                <a:ea typeface="Raleway"/>
                <a:cs typeface="Raleway"/>
                <a:sym typeface="Raleway"/>
                <a:hlinkClick r:id="rId8"/>
              </a:rPr>
              <a:t>Warner Music</a:t>
            </a:r>
            <a:r>
              <a:rPr lang="es" sz="2200">
                <a:solidFill>
                  <a:srgbClr val="FFFFFF"/>
                </a:solidFill>
                <a:latin typeface="Raleway"/>
                <a:ea typeface="Raleway"/>
                <a:cs typeface="Raleway"/>
                <a:sym typeface="Raleway"/>
              </a:rPr>
              <a:t> entre otras</a:t>
            </a:r>
          </a:p>
          <a:p>
            <a:pPr lvl="0" rtl="0">
              <a:lnSpc>
                <a:spcPct val="115000"/>
              </a:lnSpc>
              <a:spcBef>
                <a:spcPts val="0"/>
              </a:spcBef>
              <a:buNone/>
            </a:pPr>
            <a:r>
              <a:t/>
            </a:r>
            <a:endParaRPr sz="2000">
              <a:solidFill>
                <a:srgbClr val="FFFFFF"/>
              </a:solidFill>
              <a:latin typeface="Raleway"/>
              <a:ea typeface="Raleway"/>
              <a:cs typeface="Raleway"/>
              <a:sym typeface="Raleway"/>
            </a:endParaRPr>
          </a:p>
          <a:p>
            <a:pPr indent="0" lvl="0" marL="914400" rtl="0">
              <a:lnSpc>
                <a:spcPct val="115000"/>
              </a:lnSpc>
              <a:spcBef>
                <a:spcPts val="0"/>
              </a:spcBef>
              <a:buNone/>
            </a:pPr>
            <a:r>
              <a:t/>
            </a:r>
            <a:endParaRPr sz="2000">
              <a:solidFill>
                <a:srgbClr val="FFFFFF"/>
              </a:solidFill>
              <a:latin typeface="Georgia"/>
              <a:ea typeface="Georgia"/>
              <a:cs typeface="Georgia"/>
              <a:sym typeface="Georgia"/>
            </a:endParaRPr>
          </a:p>
        </p:txBody>
      </p:sp>
      <p:sp>
        <p:nvSpPr>
          <p:cNvPr id="96" name="Shape 96"/>
          <p:cNvSpPr txBox="1"/>
          <p:nvPr>
            <p:ph type="title"/>
          </p:nvPr>
        </p:nvSpPr>
        <p:spPr>
          <a:xfrm>
            <a:off x="311700" y="573075"/>
            <a:ext cx="2526600" cy="868800"/>
          </a:xfrm>
          <a:prstGeom prst="rect">
            <a:avLst/>
          </a:prstGeom>
        </p:spPr>
        <p:txBody>
          <a:bodyPr anchorCtr="0" anchor="ctr" bIns="91425" lIns="91425" rIns="91425" tIns="91425">
            <a:noAutofit/>
          </a:bodyPr>
          <a:lstStyle/>
          <a:p>
            <a:pPr lvl="0" rtl="0" algn="ctr">
              <a:spcBef>
                <a:spcPts val="0"/>
              </a:spcBef>
              <a:buNone/>
            </a:pPr>
            <a:r>
              <a:rPr lang="es" sz="3800">
                <a:solidFill>
                  <a:srgbClr val="FFFFFF"/>
                </a:solidFill>
              </a:rPr>
              <a:t>Creación</a:t>
            </a:r>
          </a:p>
        </p:txBody>
      </p:sp>
      <p:sp>
        <p:nvSpPr>
          <p:cNvPr id="97" name="Shape 97"/>
          <p:cNvSpPr txBox="1"/>
          <p:nvPr/>
        </p:nvSpPr>
        <p:spPr>
          <a:xfrm>
            <a:off x="333300" y="1351575"/>
            <a:ext cx="5937600" cy="1655100"/>
          </a:xfrm>
          <a:prstGeom prst="rect">
            <a:avLst/>
          </a:prstGeom>
          <a:noFill/>
          <a:ln>
            <a:noFill/>
          </a:ln>
        </p:spPr>
        <p:txBody>
          <a:bodyPr anchorCtr="0" anchor="t" bIns="91425" lIns="91425" rIns="91425" tIns="91425">
            <a:noAutofit/>
          </a:bodyPr>
          <a:lstStyle/>
          <a:p>
            <a:pPr indent="-368300" lvl="0" marL="457200" rtl="0">
              <a:lnSpc>
                <a:spcPct val="115000"/>
              </a:lnSpc>
              <a:spcBef>
                <a:spcPts val="0"/>
              </a:spcBef>
              <a:buClr>
                <a:schemeClr val="lt1"/>
              </a:buClr>
              <a:buSzPct val="100000"/>
              <a:buFont typeface="Raleway"/>
              <a:buChar char="➢"/>
            </a:pPr>
            <a:r>
              <a:rPr lang="es" sz="2200">
                <a:solidFill>
                  <a:schemeClr val="lt1"/>
                </a:solidFill>
                <a:latin typeface="Raleway"/>
                <a:ea typeface="Raleway"/>
                <a:cs typeface="Raleway"/>
                <a:sym typeface="Raleway"/>
              </a:rPr>
              <a:t>Empresa sueca con sede en </a:t>
            </a:r>
            <a:r>
              <a:rPr lang="es" sz="2200">
                <a:solidFill>
                  <a:schemeClr val="lt1"/>
                </a:solidFill>
                <a:latin typeface="Raleway"/>
                <a:ea typeface="Raleway"/>
                <a:cs typeface="Raleway"/>
                <a:sym typeface="Raleway"/>
                <a:hlinkClick r:id="rId9"/>
              </a:rPr>
              <a:t>Estocolmo</a:t>
            </a:r>
          </a:p>
          <a:p>
            <a:pPr indent="-368300" lvl="0" marL="457200" rtl="0">
              <a:lnSpc>
                <a:spcPct val="115000"/>
              </a:lnSpc>
              <a:spcBef>
                <a:spcPts val="0"/>
              </a:spcBef>
              <a:buClr>
                <a:schemeClr val="lt1"/>
              </a:buClr>
              <a:buSzPct val="100000"/>
              <a:buFont typeface="Raleway"/>
              <a:buChar char="➢"/>
            </a:pPr>
            <a:r>
              <a:rPr lang="es" sz="2200">
                <a:solidFill>
                  <a:schemeClr val="lt1"/>
                </a:solidFill>
                <a:latin typeface="Raleway"/>
                <a:ea typeface="Raleway"/>
                <a:cs typeface="Raleway"/>
                <a:sym typeface="Raleway"/>
              </a:rPr>
              <a:t>Se lanzó el </a:t>
            </a:r>
            <a:r>
              <a:rPr lang="es" sz="2200">
                <a:solidFill>
                  <a:schemeClr val="lt1"/>
                </a:solidFill>
                <a:latin typeface="Raleway"/>
                <a:ea typeface="Raleway"/>
                <a:cs typeface="Raleway"/>
                <a:sym typeface="Raleway"/>
                <a:hlinkClick r:id="rId10"/>
              </a:rPr>
              <a:t>7 de octubre</a:t>
            </a:r>
            <a:r>
              <a:rPr lang="es" sz="2200">
                <a:solidFill>
                  <a:schemeClr val="lt1"/>
                </a:solidFill>
                <a:latin typeface="Raleway"/>
                <a:ea typeface="Raleway"/>
                <a:cs typeface="Raleway"/>
                <a:sym typeface="Raleway"/>
              </a:rPr>
              <a:t> del </a:t>
            </a:r>
            <a:r>
              <a:rPr lang="es" sz="2200">
                <a:solidFill>
                  <a:schemeClr val="lt1"/>
                </a:solidFill>
                <a:latin typeface="Raleway"/>
                <a:ea typeface="Raleway"/>
                <a:cs typeface="Raleway"/>
                <a:sym typeface="Raleway"/>
                <a:hlinkClick r:id="rId11"/>
              </a:rPr>
              <a:t>2008</a:t>
            </a:r>
            <a:r>
              <a:rPr lang="es" sz="2200">
                <a:solidFill>
                  <a:schemeClr val="lt1"/>
                </a:solidFill>
                <a:latin typeface="Raleway"/>
                <a:ea typeface="Raleway"/>
                <a:cs typeface="Raleway"/>
                <a:sym typeface="Raleway"/>
              </a:rPr>
              <a:t> al mercado europeo</a:t>
            </a:r>
          </a:p>
          <a:p>
            <a:pPr indent="-368300" lvl="0" marL="457200" rtl="0">
              <a:lnSpc>
                <a:spcPct val="115000"/>
              </a:lnSpc>
              <a:spcBef>
                <a:spcPts val="0"/>
              </a:spcBef>
              <a:buClr>
                <a:schemeClr val="lt1"/>
              </a:buClr>
              <a:buSzPct val="100000"/>
              <a:buFont typeface="Raleway"/>
              <a:buChar char="➢"/>
            </a:pPr>
            <a:r>
              <a:rPr lang="es" sz="2200">
                <a:solidFill>
                  <a:schemeClr val="lt1"/>
                </a:solidFill>
                <a:latin typeface="Raleway"/>
                <a:ea typeface="Raleway"/>
                <a:cs typeface="Raleway"/>
                <a:sym typeface="Raleway"/>
              </a:rPr>
              <a:t>Implantación en otros países a lo largo de </a:t>
            </a:r>
            <a:r>
              <a:rPr lang="es" sz="2200">
                <a:solidFill>
                  <a:schemeClr val="lt1"/>
                </a:solidFill>
                <a:latin typeface="Raleway"/>
                <a:ea typeface="Raleway"/>
                <a:cs typeface="Raleway"/>
                <a:sym typeface="Raleway"/>
                <a:hlinkClick r:id="rId12"/>
              </a:rPr>
              <a:t>2009</a:t>
            </a:r>
          </a:p>
        </p:txBody>
      </p:sp>
      <p:pic>
        <p:nvPicPr>
          <p:cNvPr id="98" name="Shape 98"/>
          <p:cNvPicPr preferRelativeResize="0"/>
          <p:nvPr/>
        </p:nvPicPr>
        <p:blipFill>
          <a:blip r:embed="rId13">
            <a:alphaModFix/>
          </a:blip>
          <a:stretch>
            <a:fillRect/>
          </a:stretch>
        </p:blipFill>
        <p:spPr>
          <a:xfrm>
            <a:off x="6203400" y="1275362"/>
            <a:ext cx="2628900" cy="1743000"/>
          </a:xfrm>
          <a:prstGeom prst="roundRect">
            <a:avLst>
              <a:gd fmla="val 16667" name="adj"/>
            </a:avLst>
          </a:prstGeom>
          <a:noFill/>
          <a:ln>
            <a:noFill/>
          </a:ln>
        </p:spPr>
      </p:pic>
      <p:sp>
        <p:nvSpPr>
          <p:cNvPr id="99" name="Shape 99"/>
          <p:cNvSpPr txBox="1"/>
          <p:nvPr/>
        </p:nvSpPr>
        <p:spPr>
          <a:xfrm>
            <a:off x="3417300" y="-57925"/>
            <a:ext cx="2309400" cy="778500"/>
          </a:xfrm>
          <a:prstGeom prst="rect">
            <a:avLst/>
          </a:prstGeom>
          <a:noFill/>
          <a:ln>
            <a:noFill/>
          </a:ln>
        </p:spPr>
        <p:txBody>
          <a:bodyPr anchorCtr="0" anchor="t" bIns="91425" lIns="91425" rIns="91425" tIns="91425">
            <a:noAutofit/>
          </a:bodyPr>
          <a:lstStyle/>
          <a:p>
            <a:pPr lvl="0" rtl="0" algn="ctr">
              <a:spcBef>
                <a:spcPts val="0"/>
              </a:spcBef>
              <a:buNone/>
            </a:pPr>
            <a:r>
              <a:rPr b="1" lang="es" sz="2400">
                <a:latin typeface="Raleway"/>
                <a:ea typeface="Raleway"/>
                <a:cs typeface="Raleway"/>
                <a:sym typeface="Raleway"/>
              </a:rPr>
              <a:t>1.Introducción</a:t>
            </a: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3D05F"/>
        </a:solidFill>
      </p:bgPr>
    </p:bg>
    <p:spTree>
      <p:nvGrpSpPr>
        <p:cNvPr id="103" name="Shape 103"/>
        <p:cNvGrpSpPr/>
        <p:nvPr/>
      </p:nvGrpSpPr>
      <p:grpSpPr>
        <a:xfrm>
          <a:off x="0" y="0"/>
          <a:ext cx="0" cy="0"/>
          <a:chOff x="0" y="0"/>
          <a:chExt cx="0" cy="0"/>
        </a:xfrm>
      </p:grpSpPr>
      <p:sp>
        <p:nvSpPr>
          <p:cNvPr id="104" name="Shape 104"/>
          <p:cNvSpPr txBox="1"/>
          <p:nvPr/>
        </p:nvSpPr>
        <p:spPr>
          <a:xfrm>
            <a:off x="464100" y="1050000"/>
            <a:ext cx="8547300" cy="36501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s" sz="2000">
                <a:solidFill>
                  <a:srgbClr val="FFFFFF"/>
                </a:solidFill>
                <a:latin typeface="Raleway"/>
                <a:ea typeface="Raleway"/>
                <a:cs typeface="Raleway"/>
                <a:sym typeface="Raleway"/>
              </a:rPr>
              <a:t>En junio de 2015 se revela el extraordinario crecimiento de Spotify, que aumenta en 75 millones de usuarios activos, 20 de los cuales (el doble de usuarios respecto a enero de ese mismo año) son usuarios de pago.</a:t>
            </a:r>
          </a:p>
          <a:p>
            <a:pPr lvl="0" rtl="0">
              <a:lnSpc>
                <a:spcPct val="115000"/>
              </a:lnSpc>
              <a:spcBef>
                <a:spcPts val="0"/>
              </a:spcBef>
              <a:buNone/>
            </a:pPr>
            <a:r>
              <a:t/>
            </a:r>
            <a:endParaRPr sz="1800">
              <a:solidFill>
                <a:srgbClr val="FFFFFF"/>
              </a:solidFill>
              <a:latin typeface="Raleway"/>
              <a:ea typeface="Raleway"/>
              <a:cs typeface="Raleway"/>
              <a:sym typeface="Raleway"/>
            </a:endParaRPr>
          </a:p>
          <a:p>
            <a:pPr lvl="0" rtl="0">
              <a:lnSpc>
                <a:spcPct val="115000"/>
              </a:lnSpc>
              <a:spcBef>
                <a:spcPts val="0"/>
              </a:spcBef>
              <a:buNone/>
            </a:pPr>
            <a:r>
              <a:t/>
            </a:r>
            <a:endParaRPr sz="1800">
              <a:solidFill>
                <a:srgbClr val="FFFFFF"/>
              </a:solidFill>
              <a:latin typeface="Raleway"/>
              <a:ea typeface="Raleway"/>
              <a:cs typeface="Raleway"/>
              <a:sym typeface="Raleway"/>
            </a:endParaRPr>
          </a:p>
          <a:p>
            <a:pPr indent="0" lvl="0" marL="914400" rtl="0">
              <a:lnSpc>
                <a:spcPct val="115000"/>
              </a:lnSpc>
              <a:spcBef>
                <a:spcPts val="0"/>
              </a:spcBef>
              <a:buNone/>
            </a:pPr>
            <a:r>
              <a:t/>
            </a:r>
            <a:endParaRPr sz="1800">
              <a:solidFill>
                <a:srgbClr val="FFFFFF"/>
              </a:solidFill>
              <a:latin typeface="Georgia"/>
              <a:ea typeface="Georgia"/>
              <a:cs typeface="Georgia"/>
              <a:sym typeface="Georgia"/>
            </a:endParaRPr>
          </a:p>
        </p:txBody>
      </p:sp>
      <p:sp>
        <p:nvSpPr>
          <p:cNvPr id="105" name="Shape 105"/>
          <p:cNvSpPr txBox="1"/>
          <p:nvPr>
            <p:ph type="title"/>
          </p:nvPr>
        </p:nvSpPr>
        <p:spPr>
          <a:xfrm>
            <a:off x="311700" y="344475"/>
            <a:ext cx="2526600" cy="868800"/>
          </a:xfrm>
          <a:prstGeom prst="rect">
            <a:avLst/>
          </a:prstGeom>
        </p:spPr>
        <p:txBody>
          <a:bodyPr anchorCtr="0" anchor="ctr" bIns="91425" lIns="91425" rIns="91425" tIns="91425">
            <a:noAutofit/>
          </a:bodyPr>
          <a:lstStyle/>
          <a:p>
            <a:pPr lvl="0" rtl="0" algn="ctr">
              <a:spcBef>
                <a:spcPts val="0"/>
              </a:spcBef>
              <a:buNone/>
            </a:pPr>
            <a:r>
              <a:rPr lang="es" sz="3800">
                <a:solidFill>
                  <a:srgbClr val="FFFFFF"/>
                </a:solidFill>
              </a:rPr>
              <a:t>Usuarios</a:t>
            </a:r>
          </a:p>
        </p:txBody>
      </p:sp>
      <p:pic>
        <p:nvPicPr>
          <p:cNvPr id="106" name="Shape 106"/>
          <p:cNvPicPr preferRelativeResize="0"/>
          <p:nvPr/>
        </p:nvPicPr>
        <p:blipFill>
          <a:blip r:embed="rId3">
            <a:alphaModFix/>
          </a:blip>
          <a:stretch>
            <a:fillRect/>
          </a:stretch>
        </p:blipFill>
        <p:spPr>
          <a:xfrm>
            <a:off x="1953975" y="2217025"/>
            <a:ext cx="5236200" cy="2419800"/>
          </a:xfrm>
          <a:prstGeom prst="roundRect">
            <a:avLst>
              <a:gd fmla="val 16667" name="adj"/>
            </a:avLst>
          </a:prstGeom>
          <a:noFill/>
          <a:ln>
            <a:noFill/>
          </a:ln>
        </p:spPr>
      </p:pic>
      <p:sp>
        <p:nvSpPr>
          <p:cNvPr id="107" name="Shape 107"/>
          <p:cNvSpPr txBox="1"/>
          <p:nvPr/>
        </p:nvSpPr>
        <p:spPr>
          <a:xfrm>
            <a:off x="3417300" y="-57925"/>
            <a:ext cx="2309400" cy="778500"/>
          </a:xfrm>
          <a:prstGeom prst="rect">
            <a:avLst/>
          </a:prstGeom>
          <a:noFill/>
          <a:ln>
            <a:noFill/>
          </a:ln>
        </p:spPr>
        <p:txBody>
          <a:bodyPr anchorCtr="0" anchor="t" bIns="91425" lIns="91425" rIns="91425" tIns="91425">
            <a:noAutofit/>
          </a:bodyPr>
          <a:lstStyle/>
          <a:p>
            <a:pPr lvl="0" rtl="0" algn="ctr">
              <a:spcBef>
                <a:spcPts val="0"/>
              </a:spcBef>
              <a:buNone/>
            </a:pPr>
            <a:r>
              <a:rPr b="1" lang="es" sz="2400">
                <a:latin typeface="Raleway"/>
                <a:ea typeface="Raleway"/>
                <a:cs typeface="Raleway"/>
                <a:sym typeface="Raleway"/>
              </a:rPr>
              <a:t>1.Introducción</a:t>
            </a: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3D05F"/>
        </a:solidFill>
      </p:bgPr>
    </p:bg>
    <p:spTree>
      <p:nvGrpSpPr>
        <p:cNvPr id="111" name="Shape 111"/>
        <p:cNvGrpSpPr/>
        <p:nvPr/>
      </p:nvGrpSpPr>
      <p:grpSpPr>
        <a:xfrm>
          <a:off x="0" y="0"/>
          <a:ext cx="0" cy="0"/>
          <a:chOff x="0" y="0"/>
          <a:chExt cx="0" cy="0"/>
        </a:xfrm>
      </p:grpSpPr>
      <p:sp>
        <p:nvSpPr>
          <p:cNvPr id="112" name="Shape 112"/>
          <p:cNvSpPr txBox="1"/>
          <p:nvPr>
            <p:ph type="title"/>
          </p:nvPr>
        </p:nvSpPr>
        <p:spPr>
          <a:xfrm>
            <a:off x="334875" y="627900"/>
            <a:ext cx="7704600" cy="868800"/>
          </a:xfrm>
          <a:prstGeom prst="rect">
            <a:avLst/>
          </a:prstGeom>
        </p:spPr>
        <p:txBody>
          <a:bodyPr anchorCtr="0" anchor="ctr" bIns="91425" lIns="91425" rIns="91425" tIns="91425">
            <a:noAutofit/>
          </a:bodyPr>
          <a:lstStyle/>
          <a:p>
            <a:pPr lvl="0" rtl="0" algn="l">
              <a:spcBef>
                <a:spcPts val="0"/>
              </a:spcBef>
              <a:buNone/>
            </a:pPr>
            <a:r>
              <a:rPr lang="es" sz="3800">
                <a:solidFill>
                  <a:srgbClr val="FFFFFF"/>
                </a:solidFill>
              </a:rPr>
              <a:t>Industria Española</a:t>
            </a:r>
          </a:p>
        </p:txBody>
      </p:sp>
      <p:pic>
        <p:nvPicPr>
          <p:cNvPr id="113" name="Shape 113"/>
          <p:cNvPicPr preferRelativeResize="0"/>
          <p:nvPr/>
        </p:nvPicPr>
        <p:blipFill rotWithShape="1">
          <a:blip r:embed="rId3">
            <a:alphaModFix/>
          </a:blip>
          <a:srcRect b="43061" l="3687" r="62416" t="17748"/>
          <a:stretch/>
        </p:blipFill>
        <p:spPr>
          <a:xfrm>
            <a:off x="821425" y="1546975"/>
            <a:ext cx="3718599" cy="3052075"/>
          </a:xfrm>
          <a:prstGeom prst="rect">
            <a:avLst/>
          </a:prstGeom>
          <a:noFill/>
          <a:ln>
            <a:noFill/>
          </a:ln>
        </p:spPr>
      </p:pic>
      <p:pic>
        <p:nvPicPr>
          <p:cNvPr id="114" name="Shape 114"/>
          <p:cNvPicPr preferRelativeResize="0"/>
          <p:nvPr/>
        </p:nvPicPr>
        <p:blipFill rotWithShape="1">
          <a:blip r:embed="rId3">
            <a:alphaModFix/>
          </a:blip>
          <a:srcRect b="10538" l="56265" r="0" t="60761"/>
          <a:stretch/>
        </p:blipFill>
        <p:spPr>
          <a:xfrm>
            <a:off x="3759149" y="2270425"/>
            <a:ext cx="4998700" cy="2328625"/>
          </a:xfrm>
          <a:prstGeom prst="rect">
            <a:avLst/>
          </a:prstGeom>
          <a:noFill/>
          <a:ln>
            <a:noFill/>
          </a:ln>
        </p:spPr>
      </p:pic>
      <p:sp>
        <p:nvSpPr>
          <p:cNvPr id="115" name="Shape 115"/>
          <p:cNvSpPr txBox="1"/>
          <p:nvPr/>
        </p:nvSpPr>
        <p:spPr>
          <a:xfrm>
            <a:off x="3417300" y="-57925"/>
            <a:ext cx="2309400" cy="778500"/>
          </a:xfrm>
          <a:prstGeom prst="rect">
            <a:avLst/>
          </a:prstGeom>
          <a:noFill/>
          <a:ln>
            <a:noFill/>
          </a:ln>
        </p:spPr>
        <p:txBody>
          <a:bodyPr anchorCtr="0" anchor="t" bIns="91425" lIns="91425" rIns="91425" tIns="91425">
            <a:noAutofit/>
          </a:bodyPr>
          <a:lstStyle/>
          <a:p>
            <a:pPr lvl="0" rtl="0" algn="ctr">
              <a:spcBef>
                <a:spcPts val="0"/>
              </a:spcBef>
              <a:buNone/>
            </a:pPr>
            <a:r>
              <a:rPr b="1" lang="es" sz="2400">
                <a:latin typeface="Raleway"/>
                <a:ea typeface="Raleway"/>
                <a:cs typeface="Raleway"/>
                <a:sym typeface="Raleway"/>
              </a:rPr>
              <a:t>1.Introducción</a:t>
            </a: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3D05F"/>
        </a:solidFill>
      </p:bgPr>
    </p:bg>
    <p:spTree>
      <p:nvGrpSpPr>
        <p:cNvPr id="119" name="Shape 119"/>
        <p:cNvGrpSpPr/>
        <p:nvPr/>
      </p:nvGrpSpPr>
      <p:grpSpPr>
        <a:xfrm>
          <a:off x="0" y="0"/>
          <a:ext cx="0" cy="0"/>
          <a:chOff x="0" y="0"/>
          <a:chExt cx="0" cy="0"/>
        </a:xfrm>
      </p:grpSpPr>
      <p:sp>
        <p:nvSpPr>
          <p:cNvPr id="120" name="Shape 120"/>
          <p:cNvSpPr txBox="1"/>
          <p:nvPr/>
        </p:nvSpPr>
        <p:spPr>
          <a:xfrm>
            <a:off x="311700" y="1500100"/>
            <a:ext cx="8520600" cy="3000300"/>
          </a:xfrm>
          <a:prstGeom prst="rect">
            <a:avLst/>
          </a:prstGeom>
          <a:noFill/>
          <a:ln>
            <a:noFill/>
          </a:ln>
        </p:spPr>
        <p:txBody>
          <a:bodyPr anchorCtr="0" anchor="t" bIns="91425" lIns="91425" rIns="91425" tIns="91425">
            <a:noAutofit/>
          </a:bodyPr>
          <a:lstStyle/>
          <a:p>
            <a:pPr indent="-381000" lvl="0" marL="457200" rtl="0">
              <a:lnSpc>
                <a:spcPct val="115000"/>
              </a:lnSpc>
              <a:spcBef>
                <a:spcPts val="0"/>
              </a:spcBef>
              <a:buClr>
                <a:srgbClr val="FFFFFF"/>
              </a:buClr>
              <a:buSzPct val="100000"/>
              <a:buFont typeface="Raleway"/>
              <a:buChar char="➢"/>
            </a:pPr>
            <a:r>
              <a:rPr lang="es" sz="2400">
                <a:solidFill>
                  <a:srgbClr val="FFFFFF"/>
                </a:solidFill>
                <a:latin typeface="Raleway"/>
                <a:ea typeface="Raleway"/>
                <a:cs typeface="Raleway"/>
                <a:sym typeface="Raleway"/>
              </a:rPr>
              <a:t>Utiliza un software libre y una infraestructura  basada en Debian.</a:t>
            </a:r>
          </a:p>
          <a:p>
            <a:pPr indent="-381000" lvl="0" marL="457200" rtl="0">
              <a:lnSpc>
                <a:spcPct val="115000"/>
              </a:lnSpc>
              <a:spcBef>
                <a:spcPts val="0"/>
              </a:spcBef>
              <a:buClr>
                <a:srgbClr val="FFFFFF"/>
              </a:buClr>
              <a:buSzPct val="100000"/>
              <a:buFont typeface="Raleway"/>
              <a:buChar char="➢"/>
            </a:pPr>
            <a:r>
              <a:rPr lang="es" sz="2400">
                <a:solidFill>
                  <a:srgbClr val="FFFFFF"/>
                </a:solidFill>
                <a:latin typeface="Raleway"/>
                <a:ea typeface="Raleway"/>
                <a:cs typeface="Raleway"/>
                <a:sym typeface="Raleway"/>
              </a:rPr>
              <a:t>El software está orientado a servicios.</a:t>
            </a:r>
          </a:p>
          <a:p>
            <a:pPr indent="-381000" lvl="0" marL="457200" rtl="0">
              <a:lnSpc>
                <a:spcPct val="115000"/>
              </a:lnSpc>
              <a:spcBef>
                <a:spcPts val="0"/>
              </a:spcBef>
              <a:buClr>
                <a:srgbClr val="FFFFFF"/>
              </a:buClr>
              <a:buSzPct val="100000"/>
              <a:buFont typeface="Raleway"/>
              <a:buChar char="➢"/>
            </a:pPr>
            <a:r>
              <a:rPr lang="es" sz="2400">
                <a:solidFill>
                  <a:srgbClr val="FFFFFF"/>
                </a:solidFill>
                <a:latin typeface="Raleway"/>
                <a:ea typeface="Raleway"/>
                <a:cs typeface="Raleway"/>
                <a:sym typeface="Raleway"/>
              </a:rPr>
              <a:t>La parte de backend (servidores) está escrita en su mayoría en Python (casi el 90%, por su rapidez), Java y  algunas pequeñas cosas  en PHP.</a:t>
            </a:r>
          </a:p>
          <a:p>
            <a:pPr lvl="0" rtl="0">
              <a:lnSpc>
                <a:spcPct val="115000"/>
              </a:lnSpc>
              <a:spcBef>
                <a:spcPts val="0"/>
              </a:spcBef>
              <a:buNone/>
            </a:pPr>
            <a:r>
              <a:t/>
            </a:r>
            <a:endParaRPr sz="1800">
              <a:solidFill>
                <a:srgbClr val="FFFFFF"/>
              </a:solidFill>
              <a:latin typeface="Raleway"/>
              <a:ea typeface="Raleway"/>
              <a:cs typeface="Raleway"/>
              <a:sym typeface="Raleway"/>
            </a:endParaRPr>
          </a:p>
          <a:p>
            <a:pPr lvl="0" rtl="0">
              <a:lnSpc>
                <a:spcPct val="115000"/>
              </a:lnSpc>
              <a:spcBef>
                <a:spcPts val="0"/>
              </a:spcBef>
              <a:buNone/>
            </a:pPr>
            <a:r>
              <a:t/>
            </a:r>
            <a:endParaRPr sz="2000">
              <a:solidFill>
                <a:srgbClr val="FFFFFF"/>
              </a:solidFill>
              <a:latin typeface="Raleway"/>
              <a:ea typeface="Raleway"/>
              <a:cs typeface="Raleway"/>
              <a:sym typeface="Raleway"/>
            </a:endParaRPr>
          </a:p>
          <a:p>
            <a:pPr indent="0" lvl="0" marL="914400" rtl="0">
              <a:lnSpc>
                <a:spcPct val="115000"/>
              </a:lnSpc>
              <a:spcBef>
                <a:spcPts val="0"/>
              </a:spcBef>
              <a:buNone/>
            </a:pPr>
            <a:r>
              <a:t/>
            </a:r>
            <a:endParaRPr sz="2000">
              <a:solidFill>
                <a:srgbClr val="FFFFFF"/>
              </a:solidFill>
              <a:latin typeface="Georgia"/>
              <a:ea typeface="Georgia"/>
              <a:cs typeface="Georgia"/>
              <a:sym typeface="Georgia"/>
            </a:endParaRPr>
          </a:p>
        </p:txBody>
      </p:sp>
      <p:sp>
        <p:nvSpPr>
          <p:cNvPr id="121" name="Shape 121"/>
          <p:cNvSpPr txBox="1"/>
          <p:nvPr>
            <p:ph type="title"/>
          </p:nvPr>
        </p:nvSpPr>
        <p:spPr>
          <a:xfrm>
            <a:off x="311700" y="689225"/>
            <a:ext cx="6639000" cy="868800"/>
          </a:xfrm>
          <a:prstGeom prst="rect">
            <a:avLst/>
          </a:prstGeom>
        </p:spPr>
        <p:txBody>
          <a:bodyPr anchorCtr="0" anchor="ctr" bIns="91425" lIns="91425" rIns="91425" tIns="91425">
            <a:noAutofit/>
          </a:bodyPr>
          <a:lstStyle/>
          <a:p>
            <a:pPr lvl="0" rtl="0" algn="l">
              <a:spcBef>
                <a:spcPts val="0"/>
              </a:spcBef>
              <a:buNone/>
            </a:pPr>
            <a:r>
              <a:rPr lang="es" sz="3800">
                <a:solidFill>
                  <a:srgbClr val="FFFFFF"/>
                </a:solidFill>
              </a:rPr>
              <a:t>Lenguaje de Desarrollo</a:t>
            </a:r>
          </a:p>
        </p:txBody>
      </p:sp>
      <p:sp>
        <p:nvSpPr>
          <p:cNvPr id="122" name="Shape 122"/>
          <p:cNvSpPr txBox="1"/>
          <p:nvPr/>
        </p:nvSpPr>
        <p:spPr>
          <a:xfrm>
            <a:off x="2891550" y="-92675"/>
            <a:ext cx="3360900" cy="498000"/>
          </a:xfrm>
          <a:prstGeom prst="rect">
            <a:avLst/>
          </a:prstGeom>
          <a:noFill/>
          <a:ln>
            <a:noFill/>
          </a:ln>
        </p:spPr>
        <p:txBody>
          <a:bodyPr anchorCtr="0" anchor="t" bIns="91425" lIns="91425" rIns="91425" tIns="91425">
            <a:noAutofit/>
          </a:bodyPr>
          <a:lstStyle/>
          <a:p>
            <a:pPr lvl="0" rtl="0" algn="ctr">
              <a:spcBef>
                <a:spcPts val="0"/>
              </a:spcBef>
              <a:buNone/>
            </a:pPr>
            <a:r>
              <a:rPr b="1" lang="es" sz="2400">
                <a:latin typeface="Raleway"/>
                <a:ea typeface="Raleway"/>
                <a:cs typeface="Raleway"/>
                <a:sym typeface="Raleway"/>
              </a:rPr>
              <a:t>2. Software y Equipos</a:t>
            </a:r>
          </a:p>
        </p:txBody>
      </p:sp>
      <p:pic>
        <p:nvPicPr>
          <p:cNvPr id="123" name="Shape 123"/>
          <p:cNvPicPr preferRelativeResize="0"/>
          <p:nvPr/>
        </p:nvPicPr>
        <p:blipFill>
          <a:blip r:embed="rId3">
            <a:alphaModFix/>
          </a:blip>
          <a:stretch>
            <a:fillRect/>
          </a:stretch>
        </p:blipFill>
        <p:spPr>
          <a:xfrm>
            <a:off x="5928950" y="3827762"/>
            <a:ext cx="1522424" cy="761224"/>
          </a:xfrm>
          <a:prstGeom prst="rect">
            <a:avLst/>
          </a:prstGeom>
          <a:noFill/>
          <a:ln>
            <a:noFill/>
          </a:ln>
        </p:spPr>
      </p:pic>
      <p:pic>
        <p:nvPicPr>
          <p:cNvPr id="124" name="Shape 124"/>
          <p:cNvPicPr preferRelativeResize="0"/>
          <p:nvPr/>
        </p:nvPicPr>
        <p:blipFill>
          <a:blip r:embed="rId4">
            <a:alphaModFix/>
          </a:blip>
          <a:stretch>
            <a:fillRect/>
          </a:stretch>
        </p:blipFill>
        <p:spPr>
          <a:xfrm>
            <a:off x="7381442" y="3604630"/>
            <a:ext cx="1055099" cy="1055099"/>
          </a:xfrm>
          <a:prstGeom prst="rect">
            <a:avLst/>
          </a:prstGeom>
          <a:noFill/>
          <a:ln>
            <a:noFill/>
          </a:ln>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3D05F"/>
        </a:solidFill>
      </p:bgPr>
    </p:bg>
    <p:spTree>
      <p:nvGrpSpPr>
        <p:cNvPr id="128" name="Shape 128"/>
        <p:cNvGrpSpPr/>
        <p:nvPr/>
      </p:nvGrpSpPr>
      <p:grpSpPr>
        <a:xfrm>
          <a:off x="0" y="0"/>
          <a:ext cx="0" cy="0"/>
          <a:chOff x="0" y="0"/>
          <a:chExt cx="0" cy="0"/>
        </a:xfrm>
      </p:grpSpPr>
      <p:pic>
        <p:nvPicPr>
          <p:cNvPr id="129" name="Shape 129"/>
          <p:cNvPicPr preferRelativeResize="0"/>
          <p:nvPr/>
        </p:nvPicPr>
        <p:blipFill>
          <a:blip r:embed="rId3">
            <a:alphaModFix/>
          </a:blip>
          <a:stretch>
            <a:fillRect/>
          </a:stretch>
        </p:blipFill>
        <p:spPr>
          <a:xfrm>
            <a:off x="5206850" y="2243299"/>
            <a:ext cx="3517099" cy="2456749"/>
          </a:xfrm>
          <a:prstGeom prst="rect">
            <a:avLst/>
          </a:prstGeom>
          <a:noFill/>
          <a:ln>
            <a:noFill/>
          </a:ln>
        </p:spPr>
      </p:pic>
      <p:sp>
        <p:nvSpPr>
          <p:cNvPr id="130" name="Shape 130"/>
          <p:cNvSpPr txBox="1"/>
          <p:nvPr/>
        </p:nvSpPr>
        <p:spPr>
          <a:xfrm>
            <a:off x="311700" y="1187325"/>
            <a:ext cx="8748600" cy="1558800"/>
          </a:xfrm>
          <a:prstGeom prst="rect">
            <a:avLst/>
          </a:prstGeom>
          <a:noFill/>
          <a:ln>
            <a:noFill/>
          </a:ln>
        </p:spPr>
        <p:txBody>
          <a:bodyPr anchorCtr="0" anchor="t" bIns="91425" lIns="91425" rIns="91425" tIns="91425">
            <a:noAutofit/>
          </a:bodyPr>
          <a:lstStyle/>
          <a:p>
            <a:pPr indent="-355600" lvl="0" marL="457200" rtl="0">
              <a:lnSpc>
                <a:spcPct val="115000"/>
              </a:lnSpc>
              <a:spcBef>
                <a:spcPts val="0"/>
              </a:spcBef>
              <a:buClr>
                <a:srgbClr val="FFFFFF"/>
              </a:buClr>
              <a:buSzPct val="100000"/>
              <a:buFont typeface="Raleway"/>
              <a:buChar char="➢"/>
            </a:pPr>
            <a:r>
              <a:rPr lang="es" sz="2000">
                <a:solidFill>
                  <a:srgbClr val="FFFFFF"/>
                </a:solidFill>
                <a:latin typeface="Raleway"/>
                <a:ea typeface="Raleway"/>
                <a:cs typeface="Raleway"/>
                <a:sym typeface="Raleway"/>
              </a:rPr>
              <a:t>Los clientes  utilizan un código común escrito en C++ que es la base para todo lo demás.</a:t>
            </a:r>
          </a:p>
          <a:p>
            <a:pPr indent="-355600" lvl="0" marL="457200" rtl="0">
              <a:lnSpc>
                <a:spcPct val="115000"/>
              </a:lnSpc>
              <a:spcBef>
                <a:spcPts val="0"/>
              </a:spcBef>
              <a:buClr>
                <a:srgbClr val="FFFFFF"/>
              </a:buClr>
              <a:buSzPct val="100000"/>
              <a:buFont typeface="Raleway"/>
              <a:buChar char="➢"/>
            </a:pPr>
            <a:r>
              <a:rPr lang="es" sz="2000">
                <a:solidFill>
                  <a:srgbClr val="FFFFFF"/>
                </a:solidFill>
                <a:latin typeface="Raleway"/>
                <a:ea typeface="Raleway"/>
                <a:cs typeface="Raleway"/>
                <a:sym typeface="Raleway"/>
              </a:rPr>
              <a:t>Los clientes Windows/Mac están escritos completamente en C++, mientras que la app Android es en Java y la de iOS es en Objective-C. </a:t>
            </a:r>
          </a:p>
          <a:p>
            <a:pPr lvl="0" rtl="0">
              <a:lnSpc>
                <a:spcPct val="115000"/>
              </a:lnSpc>
              <a:spcBef>
                <a:spcPts val="0"/>
              </a:spcBef>
              <a:buNone/>
            </a:pPr>
            <a:r>
              <a:t/>
            </a:r>
            <a:endParaRPr sz="2000">
              <a:solidFill>
                <a:srgbClr val="FFFFFF"/>
              </a:solidFill>
              <a:latin typeface="Raleway"/>
              <a:ea typeface="Raleway"/>
              <a:cs typeface="Raleway"/>
              <a:sym typeface="Raleway"/>
            </a:endParaRPr>
          </a:p>
          <a:p>
            <a:pPr lvl="0" rtl="0">
              <a:lnSpc>
                <a:spcPct val="115000"/>
              </a:lnSpc>
              <a:spcBef>
                <a:spcPts val="0"/>
              </a:spcBef>
              <a:buNone/>
            </a:pPr>
            <a:r>
              <a:t/>
            </a:r>
            <a:endParaRPr sz="1800">
              <a:solidFill>
                <a:srgbClr val="FFFFFF"/>
              </a:solidFill>
              <a:latin typeface="Raleway"/>
              <a:ea typeface="Raleway"/>
              <a:cs typeface="Raleway"/>
              <a:sym typeface="Raleway"/>
            </a:endParaRPr>
          </a:p>
          <a:p>
            <a:pPr lvl="0" rtl="0">
              <a:lnSpc>
                <a:spcPct val="115000"/>
              </a:lnSpc>
              <a:spcBef>
                <a:spcPts val="0"/>
              </a:spcBef>
              <a:buNone/>
            </a:pPr>
            <a:r>
              <a:t/>
            </a:r>
            <a:endParaRPr sz="2000">
              <a:solidFill>
                <a:srgbClr val="FFFFFF"/>
              </a:solidFill>
              <a:latin typeface="Raleway"/>
              <a:ea typeface="Raleway"/>
              <a:cs typeface="Raleway"/>
              <a:sym typeface="Raleway"/>
            </a:endParaRPr>
          </a:p>
          <a:p>
            <a:pPr indent="0" lvl="0" marL="914400" rtl="0">
              <a:lnSpc>
                <a:spcPct val="115000"/>
              </a:lnSpc>
              <a:spcBef>
                <a:spcPts val="0"/>
              </a:spcBef>
              <a:buNone/>
            </a:pPr>
            <a:r>
              <a:t/>
            </a:r>
            <a:endParaRPr sz="2000">
              <a:solidFill>
                <a:srgbClr val="FFFFFF"/>
              </a:solidFill>
              <a:latin typeface="Georgia"/>
              <a:ea typeface="Georgia"/>
              <a:cs typeface="Georgia"/>
              <a:sym typeface="Georgia"/>
            </a:endParaRPr>
          </a:p>
        </p:txBody>
      </p:sp>
      <p:sp>
        <p:nvSpPr>
          <p:cNvPr id="131" name="Shape 131"/>
          <p:cNvSpPr txBox="1"/>
          <p:nvPr>
            <p:ph type="title"/>
          </p:nvPr>
        </p:nvSpPr>
        <p:spPr>
          <a:xfrm>
            <a:off x="311700" y="518312"/>
            <a:ext cx="6639000" cy="868800"/>
          </a:xfrm>
          <a:prstGeom prst="rect">
            <a:avLst/>
          </a:prstGeom>
        </p:spPr>
        <p:txBody>
          <a:bodyPr anchorCtr="0" anchor="ctr" bIns="91425" lIns="91425" rIns="91425" tIns="91425">
            <a:noAutofit/>
          </a:bodyPr>
          <a:lstStyle/>
          <a:p>
            <a:pPr lvl="0" rtl="0" algn="l">
              <a:spcBef>
                <a:spcPts val="0"/>
              </a:spcBef>
              <a:buNone/>
            </a:pPr>
            <a:r>
              <a:rPr lang="es" sz="3800">
                <a:solidFill>
                  <a:srgbClr val="FFFFFF"/>
                </a:solidFill>
              </a:rPr>
              <a:t>Desarollo clientes</a:t>
            </a:r>
          </a:p>
        </p:txBody>
      </p:sp>
      <p:sp>
        <p:nvSpPr>
          <p:cNvPr id="132" name="Shape 132"/>
          <p:cNvSpPr txBox="1"/>
          <p:nvPr/>
        </p:nvSpPr>
        <p:spPr>
          <a:xfrm>
            <a:off x="311700" y="2994700"/>
            <a:ext cx="3972900" cy="1762500"/>
          </a:xfrm>
          <a:prstGeom prst="rect">
            <a:avLst/>
          </a:prstGeom>
          <a:noFill/>
          <a:ln>
            <a:noFill/>
          </a:ln>
        </p:spPr>
        <p:txBody>
          <a:bodyPr anchorCtr="0" anchor="t" bIns="91425" lIns="91425" rIns="91425" tIns="91425">
            <a:noAutofit/>
          </a:bodyPr>
          <a:lstStyle/>
          <a:p>
            <a:pPr indent="-355600" lvl="0" marL="457200" rtl="0">
              <a:lnSpc>
                <a:spcPct val="115000"/>
              </a:lnSpc>
              <a:spcBef>
                <a:spcPts val="0"/>
              </a:spcBef>
              <a:buClr>
                <a:schemeClr val="lt1"/>
              </a:buClr>
              <a:buSzPct val="100000"/>
              <a:buFont typeface="Raleway"/>
              <a:buChar char="➢"/>
            </a:pPr>
            <a:r>
              <a:rPr lang="es" sz="2000">
                <a:solidFill>
                  <a:schemeClr val="lt1"/>
                </a:solidFill>
                <a:latin typeface="Raleway"/>
                <a:ea typeface="Raleway"/>
                <a:cs typeface="Raleway"/>
                <a:sym typeface="Raleway"/>
              </a:rPr>
              <a:t>El cliente Web está escrito en Javascript, pero cada equipo de trabajo es libre de utilizar lo que quiere.</a:t>
            </a:r>
          </a:p>
        </p:txBody>
      </p:sp>
      <p:sp>
        <p:nvSpPr>
          <p:cNvPr id="133" name="Shape 133"/>
          <p:cNvSpPr txBox="1"/>
          <p:nvPr/>
        </p:nvSpPr>
        <p:spPr>
          <a:xfrm>
            <a:off x="2891550" y="-92675"/>
            <a:ext cx="3360900" cy="498000"/>
          </a:xfrm>
          <a:prstGeom prst="rect">
            <a:avLst/>
          </a:prstGeom>
          <a:noFill/>
          <a:ln>
            <a:noFill/>
          </a:ln>
        </p:spPr>
        <p:txBody>
          <a:bodyPr anchorCtr="0" anchor="t" bIns="91425" lIns="91425" rIns="91425" tIns="91425">
            <a:noAutofit/>
          </a:bodyPr>
          <a:lstStyle/>
          <a:p>
            <a:pPr lvl="0" rtl="0" algn="ctr">
              <a:spcBef>
                <a:spcPts val="0"/>
              </a:spcBef>
              <a:buNone/>
            </a:pPr>
            <a:r>
              <a:rPr b="1" lang="es" sz="2400">
                <a:latin typeface="Raleway"/>
                <a:ea typeface="Raleway"/>
                <a:cs typeface="Raleway"/>
                <a:sym typeface="Raleway"/>
              </a:rPr>
              <a:t>2. Software y Equipos</a:t>
            </a: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3D05F"/>
        </a:solidFill>
      </p:bgPr>
    </p:bg>
    <p:spTree>
      <p:nvGrpSpPr>
        <p:cNvPr id="137" name="Shape 137"/>
        <p:cNvGrpSpPr/>
        <p:nvPr/>
      </p:nvGrpSpPr>
      <p:grpSpPr>
        <a:xfrm>
          <a:off x="0" y="0"/>
          <a:ext cx="0" cy="0"/>
          <a:chOff x="0" y="0"/>
          <a:chExt cx="0" cy="0"/>
        </a:xfrm>
      </p:grpSpPr>
      <p:sp>
        <p:nvSpPr>
          <p:cNvPr id="138" name="Shape 138"/>
          <p:cNvSpPr txBox="1"/>
          <p:nvPr/>
        </p:nvSpPr>
        <p:spPr>
          <a:xfrm>
            <a:off x="311700" y="1337925"/>
            <a:ext cx="8520600" cy="3000300"/>
          </a:xfrm>
          <a:prstGeom prst="rect">
            <a:avLst/>
          </a:prstGeom>
          <a:noFill/>
          <a:ln>
            <a:noFill/>
          </a:ln>
        </p:spPr>
        <p:txBody>
          <a:bodyPr anchorCtr="0" anchor="t" bIns="91425" lIns="91425" rIns="91425" tIns="91425">
            <a:noAutofit/>
          </a:bodyPr>
          <a:lstStyle/>
          <a:p>
            <a:pPr lvl="0" rtl="0">
              <a:lnSpc>
                <a:spcPct val="115000"/>
              </a:lnSpc>
              <a:spcBef>
                <a:spcPts val="0"/>
              </a:spcBef>
              <a:buNone/>
            </a:pPr>
            <a:r>
              <a:t/>
            </a:r>
            <a:endParaRPr sz="2000">
              <a:solidFill>
                <a:srgbClr val="FFFFFF"/>
              </a:solidFill>
              <a:latin typeface="Raleway"/>
              <a:ea typeface="Raleway"/>
              <a:cs typeface="Raleway"/>
              <a:sym typeface="Raleway"/>
            </a:endParaRPr>
          </a:p>
          <a:p>
            <a:pPr indent="0" lvl="0" marL="914400" rtl="0">
              <a:lnSpc>
                <a:spcPct val="115000"/>
              </a:lnSpc>
              <a:spcBef>
                <a:spcPts val="0"/>
              </a:spcBef>
              <a:buNone/>
            </a:pPr>
            <a:r>
              <a:t/>
            </a:r>
            <a:endParaRPr sz="2000">
              <a:solidFill>
                <a:srgbClr val="FFFFFF"/>
              </a:solidFill>
              <a:latin typeface="Georgia"/>
              <a:ea typeface="Georgia"/>
              <a:cs typeface="Georgia"/>
              <a:sym typeface="Georgia"/>
            </a:endParaRPr>
          </a:p>
        </p:txBody>
      </p:sp>
      <p:sp>
        <p:nvSpPr>
          <p:cNvPr id="139" name="Shape 139"/>
          <p:cNvSpPr txBox="1"/>
          <p:nvPr>
            <p:ph type="title"/>
          </p:nvPr>
        </p:nvSpPr>
        <p:spPr>
          <a:xfrm>
            <a:off x="404375" y="538625"/>
            <a:ext cx="6639000" cy="868800"/>
          </a:xfrm>
          <a:prstGeom prst="rect">
            <a:avLst/>
          </a:prstGeom>
        </p:spPr>
        <p:txBody>
          <a:bodyPr anchorCtr="0" anchor="ctr" bIns="91425" lIns="91425" rIns="91425" tIns="91425">
            <a:noAutofit/>
          </a:bodyPr>
          <a:lstStyle/>
          <a:p>
            <a:pPr lvl="0" rtl="0" algn="l">
              <a:spcBef>
                <a:spcPts val="0"/>
              </a:spcBef>
              <a:buNone/>
            </a:pPr>
            <a:r>
              <a:rPr lang="es" sz="3800">
                <a:solidFill>
                  <a:srgbClr val="FFFFFF"/>
                </a:solidFill>
              </a:rPr>
              <a:t>Equipos</a:t>
            </a:r>
          </a:p>
        </p:txBody>
      </p:sp>
      <p:sp>
        <p:nvSpPr>
          <p:cNvPr id="140" name="Shape 140"/>
          <p:cNvSpPr txBox="1"/>
          <p:nvPr/>
        </p:nvSpPr>
        <p:spPr>
          <a:xfrm>
            <a:off x="311700" y="1337925"/>
            <a:ext cx="4773900" cy="30003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Clr>
                <a:srgbClr val="FFFFFF"/>
              </a:buClr>
              <a:buSzPct val="100000"/>
              <a:buFont typeface="Raleway"/>
              <a:buChar char="➢"/>
            </a:pPr>
            <a:r>
              <a:rPr lang="es" sz="1800">
                <a:solidFill>
                  <a:srgbClr val="FFFFFF"/>
                </a:solidFill>
                <a:latin typeface="Raleway"/>
                <a:ea typeface="Raleway"/>
                <a:cs typeface="Raleway"/>
                <a:sym typeface="Raleway"/>
              </a:rPr>
              <a:t>Spotify divide sus ingenieros, alrededor de unos 300, en grupos autónomos con una misión común denominados “squads”. Dichas “squads” están formadas por 8 personas. </a:t>
            </a:r>
          </a:p>
          <a:p>
            <a:pPr indent="-342900" lvl="0" marL="457200" rtl="0">
              <a:lnSpc>
                <a:spcPct val="115000"/>
              </a:lnSpc>
              <a:spcBef>
                <a:spcPts val="0"/>
              </a:spcBef>
              <a:buClr>
                <a:srgbClr val="FFFFFF"/>
              </a:buClr>
              <a:buSzPct val="100000"/>
              <a:buFont typeface="Raleway"/>
              <a:buChar char="➢"/>
            </a:pPr>
            <a:r>
              <a:rPr lang="es" sz="1800">
                <a:solidFill>
                  <a:srgbClr val="FFFFFF"/>
                </a:solidFill>
                <a:latin typeface="Raleway"/>
                <a:ea typeface="Raleway"/>
                <a:cs typeface="Raleway"/>
                <a:sym typeface="Raleway"/>
              </a:rPr>
              <a:t>Cada grupo se ocupa de un tipo de client (desktop app, mobile app, website etc.)  y en particular de un tipo de funcionalidad.</a:t>
            </a:r>
          </a:p>
          <a:p>
            <a:pPr lvl="0" rtl="0">
              <a:lnSpc>
                <a:spcPct val="115000"/>
              </a:lnSpc>
              <a:spcBef>
                <a:spcPts val="0"/>
              </a:spcBef>
              <a:buNone/>
            </a:pPr>
            <a:r>
              <a:t/>
            </a:r>
            <a:endParaRPr sz="2400">
              <a:solidFill>
                <a:srgbClr val="FFFFFF"/>
              </a:solidFill>
              <a:latin typeface="Raleway"/>
              <a:ea typeface="Raleway"/>
              <a:cs typeface="Raleway"/>
              <a:sym typeface="Raleway"/>
            </a:endParaRPr>
          </a:p>
          <a:p>
            <a:pPr lvl="0" rtl="0">
              <a:lnSpc>
                <a:spcPct val="115000"/>
              </a:lnSpc>
              <a:spcBef>
                <a:spcPts val="0"/>
              </a:spcBef>
              <a:buNone/>
            </a:pPr>
            <a:r>
              <a:t/>
            </a:r>
            <a:endParaRPr sz="1800">
              <a:solidFill>
                <a:srgbClr val="FFFFFF"/>
              </a:solidFill>
              <a:latin typeface="Raleway"/>
              <a:ea typeface="Raleway"/>
              <a:cs typeface="Raleway"/>
              <a:sym typeface="Raleway"/>
            </a:endParaRPr>
          </a:p>
          <a:p>
            <a:pPr lvl="0" rtl="0">
              <a:lnSpc>
                <a:spcPct val="115000"/>
              </a:lnSpc>
              <a:spcBef>
                <a:spcPts val="0"/>
              </a:spcBef>
              <a:buNone/>
            </a:pPr>
            <a:r>
              <a:t/>
            </a:r>
            <a:endParaRPr sz="2000">
              <a:solidFill>
                <a:srgbClr val="FFFFFF"/>
              </a:solidFill>
              <a:latin typeface="Raleway"/>
              <a:ea typeface="Raleway"/>
              <a:cs typeface="Raleway"/>
              <a:sym typeface="Raleway"/>
            </a:endParaRPr>
          </a:p>
          <a:p>
            <a:pPr indent="0" lvl="0" marL="914400" rtl="0">
              <a:lnSpc>
                <a:spcPct val="115000"/>
              </a:lnSpc>
              <a:spcBef>
                <a:spcPts val="0"/>
              </a:spcBef>
              <a:buNone/>
            </a:pPr>
            <a:r>
              <a:t/>
            </a:r>
            <a:endParaRPr sz="2000">
              <a:solidFill>
                <a:srgbClr val="FFFFFF"/>
              </a:solidFill>
              <a:latin typeface="Georgia"/>
              <a:ea typeface="Georgia"/>
              <a:cs typeface="Georgia"/>
              <a:sym typeface="Georgia"/>
            </a:endParaRPr>
          </a:p>
        </p:txBody>
      </p:sp>
      <p:pic>
        <p:nvPicPr>
          <p:cNvPr id="141" name="Shape 141"/>
          <p:cNvPicPr preferRelativeResize="0"/>
          <p:nvPr/>
        </p:nvPicPr>
        <p:blipFill rotWithShape="1">
          <a:blip r:embed="rId3">
            <a:alphaModFix/>
          </a:blip>
          <a:srcRect b="9914" l="4243" r="20511" t="46679"/>
          <a:stretch/>
        </p:blipFill>
        <p:spPr>
          <a:xfrm>
            <a:off x="5157075" y="1440287"/>
            <a:ext cx="3602150" cy="2795575"/>
          </a:xfrm>
          <a:prstGeom prst="rect">
            <a:avLst/>
          </a:prstGeom>
          <a:noFill/>
          <a:ln>
            <a:noFill/>
          </a:ln>
        </p:spPr>
      </p:pic>
      <p:sp>
        <p:nvSpPr>
          <p:cNvPr id="142" name="Shape 142"/>
          <p:cNvSpPr txBox="1"/>
          <p:nvPr/>
        </p:nvSpPr>
        <p:spPr>
          <a:xfrm>
            <a:off x="2891550" y="-92675"/>
            <a:ext cx="3360900" cy="498000"/>
          </a:xfrm>
          <a:prstGeom prst="rect">
            <a:avLst/>
          </a:prstGeom>
          <a:noFill/>
          <a:ln>
            <a:noFill/>
          </a:ln>
        </p:spPr>
        <p:txBody>
          <a:bodyPr anchorCtr="0" anchor="t" bIns="91425" lIns="91425" rIns="91425" tIns="91425">
            <a:noAutofit/>
          </a:bodyPr>
          <a:lstStyle/>
          <a:p>
            <a:pPr lvl="0" rtl="0" algn="ctr">
              <a:spcBef>
                <a:spcPts val="0"/>
              </a:spcBef>
              <a:buNone/>
            </a:pPr>
            <a:r>
              <a:rPr b="1" lang="es" sz="2400">
                <a:latin typeface="Raleway"/>
                <a:ea typeface="Raleway"/>
                <a:cs typeface="Raleway"/>
                <a:sym typeface="Raleway"/>
              </a:rPr>
              <a:t>2. Software y Equipos</a:t>
            </a:r>
          </a:p>
        </p:txBody>
      </p:sp>
    </p:spTree>
  </p:cSld>
  <p:clrMapOvr>
    <a:masterClrMapping/>
  </p:clrMapOvr>
  <p:transition spd="slow">
    <p:fade/>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2">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